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9" r:id="rId1"/>
  </p:sldMasterIdLst>
  <p:sldIdLst>
    <p:sldId id="275" r:id="rId2"/>
    <p:sldId id="256" r:id="rId3"/>
    <p:sldId id="276" r:id="rId4"/>
    <p:sldId id="277" r:id="rId5"/>
    <p:sldId id="278" r:id="rId6"/>
    <p:sldId id="279" r:id="rId7"/>
    <p:sldId id="287" r:id="rId8"/>
    <p:sldId id="290" r:id="rId9"/>
    <p:sldId id="391" r:id="rId10"/>
    <p:sldId id="291" r:id="rId11"/>
    <p:sldId id="292" r:id="rId12"/>
    <p:sldId id="293" r:id="rId13"/>
    <p:sldId id="294" r:id="rId14"/>
    <p:sldId id="295" r:id="rId15"/>
    <p:sldId id="296" r:id="rId16"/>
  </p:sldIdLst>
  <p:sldSz cx="9144000" cy="6858000" type="screen4x3"/>
  <p:notesSz cx="6858000" cy="9144000"/>
  <p:defaultTextStyle>
    <a:defPPr>
      <a:defRPr lang="en-US"/>
    </a:defPPr>
    <a:lvl1pPr algn="l" defTabSz="457200" rtl="0" fontAlgn="base">
      <a:spcBef>
        <a:spcPct val="0"/>
      </a:spcBef>
      <a:spcAft>
        <a:spcPct val="0"/>
      </a:spcAft>
      <a:defRPr kern="1200">
        <a:solidFill>
          <a:schemeClr val="tx1"/>
        </a:solidFill>
        <a:latin typeface="Arial" charset="0"/>
        <a:ea typeface="+mn-ea"/>
        <a:cs typeface="Arial" charset="0"/>
      </a:defRPr>
    </a:lvl1pPr>
    <a:lvl2pPr marL="457200" algn="l" defTabSz="457200" rtl="0" fontAlgn="base">
      <a:spcBef>
        <a:spcPct val="0"/>
      </a:spcBef>
      <a:spcAft>
        <a:spcPct val="0"/>
      </a:spcAft>
      <a:defRPr kern="1200">
        <a:solidFill>
          <a:schemeClr val="tx1"/>
        </a:solidFill>
        <a:latin typeface="Arial" charset="0"/>
        <a:ea typeface="+mn-ea"/>
        <a:cs typeface="Arial" charset="0"/>
      </a:defRPr>
    </a:lvl2pPr>
    <a:lvl3pPr marL="914400" algn="l" defTabSz="457200" rtl="0" fontAlgn="base">
      <a:spcBef>
        <a:spcPct val="0"/>
      </a:spcBef>
      <a:spcAft>
        <a:spcPct val="0"/>
      </a:spcAft>
      <a:defRPr kern="1200">
        <a:solidFill>
          <a:schemeClr val="tx1"/>
        </a:solidFill>
        <a:latin typeface="Arial" charset="0"/>
        <a:ea typeface="+mn-ea"/>
        <a:cs typeface="Arial" charset="0"/>
      </a:defRPr>
    </a:lvl3pPr>
    <a:lvl4pPr marL="1371600" algn="l" defTabSz="457200" rtl="0" fontAlgn="base">
      <a:spcBef>
        <a:spcPct val="0"/>
      </a:spcBef>
      <a:spcAft>
        <a:spcPct val="0"/>
      </a:spcAft>
      <a:defRPr kern="1200">
        <a:solidFill>
          <a:schemeClr val="tx1"/>
        </a:solidFill>
        <a:latin typeface="Arial" charset="0"/>
        <a:ea typeface="+mn-ea"/>
        <a:cs typeface="Arial" charset="0"/>
      </a:defRPr>
    </a:lvl4pPr>
    <a:lvl5pPr marL="1828800" algn="l" defTabSz="457200"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8EB4E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6361" autoAdjust="0"/>
    <p:restoredTop sz="94660"/>
  </p:normalViewPr>
  <p:slideViewPr>
    <p:cSldViewPr snapToGrid="0" snapToObjects="1">
      <p:cViewPr varScale="1">
        <p:scale>
          <a:sx n="48" d="100"/>
          <a:sy n="48" d="100"/>
        </p:scale>
        <p:origin x="-1320" y="-112"/>
      </p:cViewPr>
      <p:guideLst>
        <p:guide orient="horz" pos="2160"/>
        <p:guide pos="2880"/>
      </p:guideLst>
    </p:cSldViewPr>
  </p:slideViewPr>
  <p:notesTextViewPr>
    <p:cViewPr>
      <p:scale>
        <a:sx n="100" d="100"/>
        <a:sy n="100" d="100"/>
      </p:scale>
      <p:origin x="0" y="0"/>
    </p:cViewPr>
  </p:notesTextViewPr>
  <p:sorterViewPr>
    <p:cViewPr varScale="1">
      <p:scale>
        <a:sx n="1" d="1"/>
        <a:sy n="1" d="1"/>
      </p:scale>
      <p:origin x="0" y="1408"/>
    </p:cViewPr>
  </p:sorter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heme" Target="theme/theme1.xml"/><Relationship Id="rId21"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printerSettings" Target="printerSettings/printerSettings1.bin"/><Relationship Id="rId18" Type="http://schemas.openxmlformats.org/officeDocument/2006/relationships/presProps" Target="presProps.xml"/><Relationship Id="rId19" Type="http://schemas.openxmlformats.org/officeDocument/2006/relationships/viewProps" Target="viewProp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pic>
        <p:nvPicPr>
          <p:cNvPr id="5"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7" name="Date Placeholder 3"/>
          <p:cNvSpPr>
            <a:spLocks noGrp="1"/>
          </p:cNvSpPr>
          <p:nvPr>
            <p:ph type="dt" sz="half" idx="10"/>
          </p:nvPr>
        </p:nvSpPr>
        <p:spPr/>
        <p:txBody>
          <a:bodyPr/>
          <a:lstStyle>
            <a:lvl1pPr>
              <a:defRPr/>
            </a:lvl1pPr>
          </a:lstStyle>
          <a:p>
            <a:pPr>
              <a:defRPr/>
            </a:pPr>
            <a:fld id="{3E442345-F28C-4344-ADC2-AA5FEBC9CD90}" type="datetimeFigureOut">
              <a:rPr lang="en-US"/>
              <a:pPr>
                <a:defRPr/>
              </a:pPr>
              <a:t>10/20/15</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8B200531-755C-43EC-B38B-BB89CED79E49}"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pic>
        <p:nvPicPr>
          <p:cNvPr id="5"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121F54B3-6EB2-4C42-BFDD-373B86CE7B3C}" type="datetimeFigureOut">
              <a:rPr lang="en-US"/>
              <a:pPr>
                <a:defRPr/>
              </a:pPr>
              <a:t>10/20/15</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1C718B78-8A6B-4283-819D-D0577711434F}"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pic>
        <p:nvPicPr>
          <p:cNvPr id="5"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7" name="Date Placeholder 3"/>
          <p:cNvSpPr>
            <a:spLocks noGrp="1"/>
          </p:cNvSpPr>
          <p:nvPr>
            <p:ph type="dt" sz="half" idx="10"/>
          </p:nvPr>
        </p:nvSpPr>
        <p:spPr/>
        <p:txBody>
          <a:bodyPr/>
          <a:lstStyle>
            <a:lvl1pPr>
              <a:defRPr/>
            </a:lvl1pPr>
          </a:lstStyle>
          <a:p>
            <a:pPr>
              <a:defRPr/>
            </a:pPr>
            <a:fld id="{059436F9-76C9-416C-B72B-2DC37ACB4AA4}" type="datetimeFigureOut">
              <a:rPr lang="en-US"/>
              <a:pPr>
                <a:defRPr/>
              </a:pPr>
              <a:t>10/20/15</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5915A7DF-5793-4ACC-8B00-63EB02E0AE1D}"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pic>
        <p:nvPicPr>
          <p:cNvPr id="6"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8" name="Date Placeholder 4"/>
          <p:cNvSpPr>
            <a:spLocks noGrp="1"/>
          </p:cNvSpPr>
          <p:nvPr>
            <p:ph type="dt" sz="half" idx="10"/>
          </p:nvPr>
        </p:nvSpPr>
        <p:spPr/>
        <p:txBody>
          <a:bodyPr/>
          <a:lstStyle>
            <a:lvl1pPr>
              <a:defRPr/>
            </a:lvl1pPr>
          </a:lstStyle>
          <a:p>
            <a:pPr>
              <a:defRPr/>
            </a:pPr>
            <a:fld id="{26F8205F-8A62-487F-97A1-D515E44D6960}" type="datetimeFigureOut">
              <a:rPr lang="en-US"/>
              <a:pPr>
                <a:defRPr/>
              </a:pPr>
              <a:t>10/20/15</a:t>
            </a:fld>
            <a:endParaRPr lang="en-US"/>
          </a:p>
        </p:txBody>
      </p:sp>
      <p:sp>
        <p:nvSpPr>
          <p:cNvPr id="9" name="Footer Placeholder 5"/>
          <p:cNvSpPr>
            <a:spLocks noGrp="1"/>
          </p:cNvSpPr>
          <p:nvPr>
            <p:ph type="ftr" sz="quarter" idx="11"/>
          </p:nvPr>
        </p:nvSpPr>
        <p:spPr/>
        <p:txBody>
          <a:bodyPr/>
          <a:lstStyle>
            <a:lvl1pPr>
              <a:defRPr/>
            </a:lvl1pPr>
          </a:lstStyle>
          <a:p>
            <a:pPr>
              <a:defRPr/>
            </a:pPr>
            <a:endParaRPr lang="en-US"/>
          </a:p>
        </p:txBody>
      </p:sp>
      <p:sp>
        <p:nvSpPr>
          <p:cNvPr id="10" name="Slide Number Placeholder 6"/>
          <p:cNvSpPr>
            <a:spLocks noGrp="1"/>
          </p:cNvSpPr>
          <p:nvPr>
            <p:ph type="sldNum" sz="quarter" idx="12"/>
          </p:nvPr>
        </p:nvSpPr>
        <p:spPr/>
        <p:txBody>
          <a:bodyPr/>
          <a:lstStyle>
            <a:lvl1pPr>
              <a:defRPr/>
            </a:lvl1pPr>
          </a:lstStyle>
          <a:p>
            <a:pPr>
              <a:defRPr/>
            </a:pPr>
            <a:fld id="{E020E3F2-0E43-4D58-B733-975D34D0549D}"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pic>
        <p:nvPicPr>
          <p:cNvPr id="8"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0" name="Date Placeholder 6"/>
          <p:cNvSpPr>
            <a:spLocks noGrp="1"/>
          </p:cNvSpPr>
          <p:nvPr>
            <p:ph type="dt" sz="half" idx="10"/>
          </p:nvPr>
        </p:nvSpPr>
        <p:spPr/>
        <p:txBody>
          <a:bodyPr/>
          <a:lstStyle>
            <a:lvl1pPr>
              <a:defRPr/>
            </a:lvl1pPr>
          </a:lstStyle>
          <a:p>
            <a:pPr>
              <a:defRPr/>
            </a:pPr>
            <a:fld id="{5BB17657-D8C4-479C-8D72-C281738CE422}" type="datetimeFigureOut">
              <a:rPr lang="en-US"/>
              <a:pPr>
                <a:defRPr/>
              </a:pPr>
              <a:t>10/20/15</a:t>
            </a:fld>
            <a:endParaRPr lang="en-US"/>
          </a:p>
        </p:txBody>
      </p:sp>
      <p:sp>
        <p:nvSpPr>
          <p:cNvPr id="11" name="Footer Placeholder 7"/>
          <p:cNvSpPr>
            <a:spLocks noGrp="1"/>
          </p:cNvSpPr>
          <p:nvPr>
            <p:ph type="ftr" sz="quarter" idx="11"/>
          </p:nvPr>
        </p:nvSpPr>
        <p:spPr/>
        <p:txBody>
          <a:bodyPr/>
          <a:lstStyle>
            <a:lvl1pPr>
              <a:defRPr/>
            </a:lvl1pPr>
          </a:lstStyle>
          <a:p>
            <a:pPr>
              <a:defRPr/>
            </a:pPr>
            <a:endParaRPr lang="en-US"/>
          </a:p>
        </p:txBody>
      </p:sp>
      <p:sp>
        <p:nvSpPr>
          <p:cNvPr id="12" name="Slide Number Placeholder 8"/>
          <p:cNvSpPr>
            <a:spLocks noGrp="1"/>
          </p:cNvSpPr>
          <p:nvPr>
            <p:ph type="sldNum" sz="quarter" idx="12"/>
          </p:nvPr>
        </p:nvSpPr>
        <p:spPr/>
        <p:txBody>
          <a:bodyPr/>
          <a:lstStyle>
            <a:lvl1pPr>
              <a:defRPr/>
            </a:lvl1pPr>
          </a:lstStyle>
          <a:p>
            <a:pPr>
              <a:defRPr/>
            </a:pPr>
            <a:fld id="{C2A19774-6A1E-4E4E-AA6D-DBE513398A70}"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pic>
        <p:nvPicPr>
          <p:cNvPr id="4"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p:txBody>
          <a:bodyPr/>
          <a:lstStyle/>
          <a:p>
            <a:r>
              <a:rPr lang="en-US" smtClean="0"/>
              <a:t>Click to edit Master title style</a:t>
            </a:r>
            <a:endParaRPr lang="en-US"/>
          </a:p>
        </p:txBody>
      </p:sp>
      <p:sp>
        <p:nvSpPr>
          <p:cNvPr id="6" name="Date Placeholder 2"/>
          <p:cNvSpPr>
            <a:spLocks noGrp="1"/>
          </p:cNvSpPr>
          <p:nvPr>
            <p:ph type="dt" sz="half" idx="10"/>
          </p:nvPr>
        </p:nvSpPr>
        <p:spPr/>
        <p:txBody>
          <a:bodyPr/>
          <a:lstStyle>
            <a:lvl1pPr>
              <a:defRPr/>
            </a:lvl1pPr>
          </a:lstStyle>
          <a:p>
            <a:pPr>
              <a:defRPr/>
            </a:pPr>
            <a:fld id="{072E22FD-3CD4-4BB1-B742-6B5876BCCDD2}" type="datetimeFigureOut">
              <a:rPr lang="en-US"/>
              <a:pPr>
                <a:defRPr/>
              </a:pPr>
              <a:t>10/20/15</a:t>
            </a:fld>
            <a:endParaRPr lang="en-US"/>
          </a:p>
        </p:txBody>
      </p:sp>
      <p:sp>
        <p:nvSpPr>
          <p:cNvPr id="7" name="Footer Placeholder 3"/>
          <p:cNvSpPr>
            <a:spLocks noGrp="1"/>
          </p:cNvSpPr>
          <p:nvPr>
            <p:ph type="ftr" sz="quarter" idx="11"/>
          </p:nvPr>
        </p:nvSpPr>
        <p:spPr/>
        <p:txBody>
          <a:bodyPr/>
          <a:lstStyle>
            <a:lvl1pPr>
              <a:defRPr/>
            </a:lvl1pPr>
          </a:lstStyle>
          <a:p>
            <a:pPr>
              <a:defRPr/>
            </a:pPr>
            <a:endParaRPr lang="en-US"/>
          </a:p>
        </p:txBody>
      </p:sp>
      <p:sp>
        <p:nvSpPr>
          <p:cNvPr id="8" name="Slide Number Placeholder 4"/>
          <p:cNvSpPr>
            <a:spLocks noGrp="1"/>
          </p:cNvSpPr>
          <p:nvPr>
            <p:ph type="sldNum" sz="quarter" idx="12"/>
          </p:nvPr>
        </p:nvSpPr>
        <p:spPr/>
        <p:txBody>
          <a:bodyPr/>
          <a:lstStyle>
            <a:lvl1pPr>
              <a:defRPr/>
            </a:lvl1pPr>
          </a:lstStyle>
          <a:p>
            <a:pPr>
              <a:defRPr/>
            </a:pPr>
            <a:fld id="{FF5BDD19-E2A1-4CBB-9896-2367B45D8A86}"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pic>
        <p:nvPicPr>
          <p:cNvPr id="3"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5" name="Date Placeholder 1"/>
          <p:cNvSpPr>
            <a:spLocks noGrp="1"/>
          </p:cNvSpPr>
          <p:nvPr>
            <p:ph type="dt" sz="half" idx="10"/>
          </p:nvPr>
        </p:nvSpPr>
        <p:spPr/>
        <p:txBody>
          <a:bodyPr/>
          <a:lstStyle>
            <a:lvl1pPr>
              <a:defRPr/>
            </a:lvl1pPr>
          </a:lstStyle>
          <a:p>
            <a:pPr>
              <a:defRPr/>
            </a:pPr>
            <a:fld id="{BE7FC659-7438-4880-AC8C-D8C3BFDA75EF}" type="datetimeFigureOut">
              <a:rPr lang="en-US"/>
              <a:pPr>
                <a:defRPr/>
              </a:pPr>
              <a:t>10/20/15</a:t>
            </a:fld>
            <a:endParaRPr lang="en-US"/>
          </a:p>
        </p:txBody>
      </p:sp>
      <p:sp>
        <p:nvSpPr>
          <p:cNvPr id="6" name="Footer Placeholder 2"/>
          <p:cNvSpPr>
            <a:spLocks noGrp="1"/>
          </p:cNvSpPr>
          <p:nvPr>
            <p:ph type="ftr" sz="quarter" idx="11"/>
          </p:nvPr>
        </p:nvSpPr>
        <p:spPr/>
        <p:txBody>
          <a:bodyPr/>
          <a:lstStyle>
            <a:lvl1pPr>
              <a:defRPr/>
            </a:lvl1pPr>
          </a:lstStyle>
          <a:p>
            <a:pPr>
              <a:defRPr/>
            </a:pPr>
            <a:endParaRPr lang="en-US"/>
          </a:p>
        </p:txBody>
      </p:sp>
      <p:sp>
        <p:nvSpPr>
          <p:cNvPr id="7" name="Slide Number Placeholder 3"/>
          <p:cNvSpPr>
            <a:spLocks noGrp="1"/>
          </p:cNvSpPr>
          <p:nvPr>
            <p:ph type="sldNum" sz="quarter" idx="12"/>
          </p:nvPr>
        </p:nvSpPr>
        <p:spPr/>
        <p:txBody>
          <a:bodyPr/>
          <a:lstStyle>
            <a:lvl1pPr>
              <a:defRPr/>
            </a:lvl1pPr>
          </a:lstStyle>
          <a:p>
            <a:pPr>
              <a:defRPr/>
            </a:pPr>
            <a:fld id="{A430B14A-0C0F-4288-81C0-31155D66F49B}"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pic>
        <p:nvPicPr>
          <p:cNvPr id="6"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4"/>
          <p:cNvSpPr>
            <a:spLocks noGrp="1"/>
          </p:cNvSpPr>
          <p:nvPr>
            <p:ph type="dt" sz="half" idx="10"/>
          </p:nvPr>
        </p:nvSpPr>
        <p:spPr/>
        <p:txBody>
          <a:bodyPr/>
          <a:lstStyle>
            <a:lvl1pPr>
              <a:defRPr/>
            </a:lvl1pPr>
          </a:lstStyle>
          <a:p>
            <a:pPr>
              <a:defRPr/>
            </a:pPr>
            <a:fld id="{6E95B8A0-733B-4AB3-9A63-506A6C8AE288}" type="datetimeFigureOut">
              <a:rPr lang="en-US"/>
              <a:pPr>
                <a:defRPr/>
              </a:pPr>
              <a:t>10/20/15</a:t>
            </a:fld>
            <a:endParaRPr lang="en-US"/>
          </a:p>
        </p:txBody>
      </p:sp>
      <p:sp>
        <p:nvSpPr>
          <p:cNvPr id="9" name="Footer Placeholder 5"/>
          <p:cNvSpPr>
            <a:spLocks noGrp="1"/>
          </p:cNvSpPr>
          <p:nvPr>
            <p:ph type="ftr" sz="quarter" idx="11"/>
          </p:nvPr>
        </p:nvSpPr>
        <p:spPr/>
        <p:txBody>
          <a:bodyPr/>
          <a:lstStyle>
            <a:lvl1pPr>
              <a:defRPr/>
            </a:lvl1pPr>
          </a:lstStyle>
          <a:p>
            <a:pPr>
              <a:defRPr/>
            </a:pPr>
            <a:endParaRPr lang="en-US"/>
          </a:p>
        </p:txBody>
      </p:sp>
      <p:sp>
        <p:nvSpPr>
          <p:cNvPr id="10" name="Slide Number Placeholder 6"/>
          <p:cNvSpPr>
            <a:spLocks noGrp="1"/>
          </p:cNvSpPr>
          <p:nvPr>
            <p:ph type="sldNum" sz="quarter" idx="12"/>
          </p:nvPr>
        </p:nvSpPr>
        <p:spPr/>
        <p:txBody>
          <a:bodyPr/>
          <a:lstStyle>
            <a:lvl1pPr>
              <a:defRPr/>
            </a:lvl1pPr>
          </a:lstStyle>
          <a:p>
            <a:pPr>
              <a:defRPr/>
            </a:pPr>
            <a:fld id="{E2A2DBD8-B589-4D7F-95D4-A437C7448152}"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pic>
        <p:nvPicPr>
          <p:cNvPr id="6"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4"/>
          <p:cNvSpPr>
            <a:spLocks noGrp="1"/>
          </p:cNvSpPr>
          <p:nvPr>
            <p:ph type="dt" sz="half" idx="10"/>
          </p:nvPr>
        </p:nvSpPr>
        <p:spPr/>
        <p:txBody>
          <a:bodyPr/>
          <a:lstStyle>
            <a:lvl1pPr>
              <a:defRPr/>
            </a:lvl1pPr>
          </a:lstStyle>
          <a:p>
            <a:pPr>
              <a:defRPr/>
            </a:pPr>
            <a:fld id="{0EE35B75-A199-4547-882C-17AEF83AEBFA}" type="datetimeFigureOut">
              <a:rPr lang="en-US"/>
              <a:pPr>
                <a:defRPr/>
              </a:pPr>
              <a:t>10/20/15</a:t>
            </a:fld>
            <a:endParaRPr lang="en-US"/>
          </a:p>
        </p:txBody>
      </p:sp>
      <p:sp>
        <p:nvSpPr>
          <p:cNvPr id="9" name="Footer Placeholder 5"/>
          <p:cNvSpPr>
            <a:spLocks noGrp="1"/>
          </p:cNvSpPr>
          <p:nvPr>
            <p:ph type="ftr" sz="quarter" idx="11"/>
          </p:nvPr>
        </p:nvSpPr>
        <p:spPr/>
        <p:txBody>
          <a:bodyPr/>
          <a:lstStyle>
            <a:lvl1pPr>
              <a:defRPr/>
            </a:lvl1pPr>
          </a:lstStyle>
          <a:p>
            <a:pPr>
              <a:defRPr/>
            </a:pPr>
            <a:endParaRPr lang="en-US"/>
          </a:p>
        </p:txBody>
      </p:sp>
      <p:sp>
        <p:nvSpPr>
          <p:cNvPr id="10" name="Slide Number Placeholder 6"/>
          <p:cNvSpPr>
            <a:spLocks noGrp="1"/>
          </p:cNvSpPr>
          <p:nvPr>
            <p:ph type="sldNum" sz="quarter" idx="12"/>
          </p:nvPr>
        </p:nvSpPr>
        <p:spPr/>
        <p:txBody>
          <a:bodyPr/>
          <a:lstStyle>
            <a:lvl1pPr>
              <a:defRPr/>
            </a:lvl1pPr>
          </a:lstStyle>
          <a:p>
            <a:pPr>
              <a:defRPr/>
            </a:pPr>
            <a:fld id="{7AF09443-030E-4AA1-BEC6-E9F30E6C608F}"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pic>
        <p:nvPicPr>
          <p:cNvPr id="5" name="Picture 7" descr="ndg_logo.png"/>
          <p:cNvPicPr>
            <a:picLocks noChangeAspect="1"/>
          </p:cNvPicPr>
          <p:nvPr userDrawn="1"/>
        </p:nvPicPr>
        <p:blipFill>
          <a:blip r:embed="rId2"/>
          <a:srcRect/>
          <a:stretch>
            <a:fillRect/>
          </a:stretch>
        </p:blipFill>
        <p:spPr bwMode="auto">
          <a:xfrm>
            <a:off x="7253288" y="6308725"/>
            <a:ext cx="1433512" cy="457200"/>
          </a:xfrm>
          <a:prstGeom prst="rect">
            <a:avLst/>
          </a:prstGeom>
          <a:noFill/>
          <a:ln w="9525">
            <a:noFill/>
            <a:miter lim="800000"/>
            <a:headEnd/>
            <a:tailEnd/>
          </a:ln>
        </p:spPr>
      </p:pic>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F6546DCE-7ECB-4EA1-B90D-201CD99C31FB}" type="datetimeFigureOut">
              <a:rPr lang="en-US"/>
              <a:pPr>
                <a:defRPr/>
              </a:pPr>
              <a:t>10/20/15</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2CABBDC5-25EA-4DCF-8BAC-6F5BA4298397}"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44037"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dirty="0" smtClean="0"/>
              <a:t>Click to edit Master title style</a:t>
            </a:r>
          </a:p>
        </p:txBody>
      </p:sp>
      <p:sp>
        <p:nvSpPr>
          <p:cNvPr id="44038"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p:txBody>
      </p:sp>
      <p:sp>
        <p:nvSpPr>
          <p:cNvPr id="10" name="Date Placeholder 3"/>
          <p:cNvSpPr>
            <a:spLocks noGrp="1"/>
          </p:cNvSpPr>
          <p:nvPr>
            <p:ph type="dt" sz="half" idx="2"/>
          </p:nvPr>
        </p:nvSpPr>
        <p:spPr>
          <a:xfrm>
            <a:off x="457200" y="6356350"/>
            <a:ext cx="2133600" cy="365125"/>
          </a:xfrm>
          <a:prstGeom prst="rect">
            <a:avLst/>
          </a:prstGeom>
        </p:spPr>
        <p:txBody>
          <a:bodyPr/>
          <a:lstStyle>
            <a:lvl1pPr fontAlgn="auto">
              <a:spcBef>
                <a:spcPts val="0"/>
              </a:spcBef>
              <a:spcAft>
                <a:spcPts val="0"/>
              </a:spcAft>
              <a:defRPr>
                <a:latin typeface="+mn-lt"/>
                <a:cs typeface="+mn-cs"/>
              </a:defRPr>
            </a:lvl1pPr>
          </a:lstStyle>
          <a:p>
            <a:pPr>
              <a:defRPr/>
            </a:pPr>
            <a:fld id="{64A3914D-BF7E-4FA0-9328-0DD6E48689A3}" type="datetimeFigureOut">
              <a:rPr lang="en-US"/>
              <a:pPr>
                <a:defRPr/>
              </a:pPr>
              <a:t>10/20/15</a:t>
            </a:fld>
            <a:endParaRPr lang="en-US"/>
          </a:p>
        </p:txBody>
      </p:sp>
      <p:sp>
        <p:nvSpPr>
          <p:cNvPr id="11" name="Footer Placeholder 4"/>
          <p:cNvSpPr>
            <a:spLocks noGrp="1"/>
          </p:cNvSpPr>
          <p:nvPr>
            <p:ph type="ftr" sz="quarter" idx="3"/>
          </p:nvPr>
        </p:nvSpPr>
        <p:spPr>
          <a:xfrm>
            <a:off x="3124200" y="6356350"/>
            <a:ext cx="2895600" cy="365125"/>
          </a:xfrm>
          <a:prstGeom prst="rect">
            <a:avLst/>
          </a:prstGeom>
        </p:spPr>
        <p:txBody>
          <a:bodyPr/>
          <a:lstStyle>
            <a:lvl1pPr fontAlgn="auto">
              <a:spcBef>
                <a:spcPts val="0"/>
              </a:spcBef>
              <a:spcAft>
                <a:spcPts val="0"/>
              </a:spcAft>
              <a:defRPr>
                <a:latin typeface="+mn-lt"/>
                <a:cs typeface="+mn-cs"/>
              </a:defRPr>
            </a:lvl1pPr>
          </a:lstStyle>
          <a:p>
            <a:pPr>
              <a:defRPr/>
            </a:pPr>
            <a:endParaRPr lang="en-US"/>
          </a:p>
        </p:txBody>
      </p:sp>
      <p:sp>
        <p:nvSpPr>
          <p:cNvPr id="12" name="Slide Number Placeholder 5"/>
          <p:cNvSpPr>
            <a:spLocks noGrp="1"/>
          </p:cNvSpPr>
          <p:nvPr>
            <p:ph type="sldNum" sz="quarter" idx="4"/>
          </p:nvPr>
        </p:nvSpPr>
        <p:spPr>
          <a:xfrm>
            <a:off x="6553200" y="6356350"/>
            <a:ext cx="2133600" cy="365125"/>
          </a:xfrm>
          <a:prstGeom prst="rect">
            <a:avLst/>
          </a:prstGeom>
        </p:spPr>
        <p:txBody>
          <a:bodyPr/>
          <a:lstStyle>
            <a:lvl1pPr fontAlgn="auto">
              <a:spcBef>
                <a:spcPts val="0"/>
              </a:spcBef>
              <a:spcAft>
                <a:spcPts val="0"/>
              </a:spcAft>
              <a:defRPr>
                <a:latin typeface="+mn-lt"/>
                <a:cs typeface="+mn-cs"/>
              </a:defRPr>
            </a:lvl1pPr>
          </a:lstStyle>
          <a:p>
            <a:pPr>
              <a:defRPr/>
            </a:pPr>
            <a:fld id="{50BB5DF6-456B-4760-B6CB-ECEE9B3A1BE2}"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Lst>
  <p:txStyles>
    <p:titleStyle>
      <a:lvl1pPr algn="ctr" defTabSz="457200" rtl="0" fontAlgn="base">
        <a:spcBef>
          <a:spcPct val="0"/>
        </a:spcBef>
        <a:spcAft>
          <a:spcPct val="0"/>
        </a:spcAft>
        <a:defRPr sz="4400" kern="1200">
          <a:solidFill>
            <a:schemeClr val="tx1"/>
          </a:solidFill>
          <a:latin typeface="+mj-lt"/>
          <a:ea typeface="+mj-ea"/>
          <a:cs typeface="+mj-cs"/>
        </a:defRPr>
      </a:lvl1pPr>
      <a:lvl2pPr algn="ctr" defTabSz="457200" rtl="0" fontAlgn="base">
        <a:spcBef>
          <a:spcPct val="0"/>
        </a:spcBef>
        <a:spcAft>
          <a:spcPct val="0"/>
        </a:spcAft>
        <a:defRPr sz="4400">
          <a:solidFill>
            <a:schemeClr val="tx1"/>
          </a:solidFill>
          <a:latin typeface="Calibri" pitchFamily="34" charset="0"/>
        </a:defRPr>
      </a:lvl2pPr>
      <a:lvl3pPr algn="ctr" defTabSz="457200" rtl="0" fontAlgn="base">
        <a:spcBef>
          <a:spcPct val="0"/>
        </a:spcBef>
        <a:spcAft>
          <a:spcPct val="0"/>
        </a:spcAft>
        <a:defRPr sz="4400">
          <a:solidFill>
            <a:schemeClr val="tx1"/>
          </a:solidFill>
          <a:latin typeface="Calibri" pitchFamily="34" charset="0"/>
        </a:defRPr>
      </a:lvl3pPr>
      <a:lvl4pPr algn="ctr" defTabSz="457200" rtl="0" fontAlgn="base">
        <a:spcBef>
          <a:spcPct val="0"/>
        </a:spcBef>
        <a:spcAft>
          <a:spcPct val="0"/>
        </a:spcAft>
        <a:defRPr sz="4400">
          <a:solidFill>
            <a:schemeClr val="tx1"/>
          </a:solidFill>
          <a:latin typeface="Calibri" pitchFamily="34" charset="0"/>
        </a:defRPr>
      </a:lvl4pPr>
      <a:lvl5pPr algn="ctr" defTabSz="457200" rtl="0" fontAlgn="base">
        <a:spcBef>
          <a:spcPct val="0"/>
        </a:spcBef>
        <a:spcAft>
          <a:spcPct val="0"/>
        </a:spcAft>
        <a:defRPr sz="4400">
          <a:solidFill>
            <a:schemeClr val="tx1"/>
          </a:solidFill>
          <a:latin typeface="Calibri" pitchFamily="34" charset="0"/>
        </a:defRPr>
      </a:lvl5pPr>
      <a:lvl6pPr marL="457200" algn="ctr" defTabSz="457200" rtl="0" fontAlgn="base">
        <a:spcBef>
          <a:spcPct val="0"/>
        </a:spcBef>
        <a:spcAft>
          <a:spcPct val="0"/>
        </a:spcAft>
        <a:defRPr sz="4400">
          <a:solidFill>
            <a:schemeClr val="tx1"/>
          </a:solidFill>
          <a:latin typeface="Calibri" pitchFamily="34" charset="0"/>
        </a:defRPr>
      </a:lvl6pPr>
      <a:lvl7pPr marL="914400" algn="ctr" defTabSz="457200" rtl="0" fontAlgn="base">
        <a:spcBef>
          <a:spcPct val="0"/>
        </a:spcBef>
        <a:spcAft>
          <a:spcPct val="0"/>
        </a:spcAft>
        <a:defRPr sz="4400">
          <a:solidFill>
            <a:schemeClr val="tx1"/>
          </a:solidFill>
          <a:latin typeface="Calibri" pitchFamily="34" charset="0"/>
        </a:defRPr>
      </a:lvl7pPr>
      <a:lvl8pPr marL="1371600" algn="ctr" defTabSz="457200" rtl="0" fontAlgn="base">
        <a:spcBef>
          <a:spcPct val="0"/>
        </a:spcBef>
        <a:spcAft>
          <a:spcPct val="0"/>
        </a:spcAft>
        <a:defRPr sz="4400">
          <a:solidFill>
            <a:schemeClr val="tx1"/>
          </a:solidFill>
          <a:latin typeface="Calibri" pitchFamily="34" charset="0"/>
        </a:defRPr>
      </a:lvl8pPr>
      <a:lvl9pPr marL="1828800" algn="ctr" defTabSz="457200" rtl="0" fontAlgn="base">
        <a:spcBef>
          <a:spcPct val="0"/>
        </a:spcBef>
        <a:spcAft>
          <a:spcPct val="0"/>
        </a:spcAft>
        <a:defRPr sz="4400">
          <a:solidFill>
            <a:schemeClr val="tx1"/>
          </a:solidFill>
          <a:latin typeface="Calibri" pitchFamily="34" charset="0"/>
        </a:defRPr>
      </a:lvl9pPr>
    </p:titleStyle>
    <p:bodyStyle>
      <a:lvl1pPr marL="342900" indent="-342900" algn="l" defTabSz="457200" rtl="0" fontAlgn="base">
        <a:spcBef>
          <a:spcPct val="20000"/>
        </a:spcBef>
        <a:spcAft>
          <a:spcPct val="0"/>
        </a:spcAft>
        <a:buFont typeface="Arial" charset="0"/>
        <a:buChar char="•"/>
        <a:defRPr sz="3200" kern="1200">
          <a:solidFill>
            <a:schemeClr val="tx1"/>
          </a:solidFill>
          <a:latin typeface="Calibri" panose="020F0502020204030204" pitchFamily="34" charset="0"/>
          <a:ea typeface="+mn-ea"/>
          <a:cs typeface="+mn-cs"/>
        </a:defRPr>
      </a:lvl1pPr>
      <a:lvl2pPr marL="742950" indent="-285750" algn="l" defTabSz="457200" rtl="0" fontAlgn="base">
        <a:spcBef>
          <a:spcPct val="20000"/>
        </a:spcBef>
        <a:spcAft>
          <a:spcPct val="0"/>
        </a:spcAft>
        <a:buFont typeface="Arial" charset="0"/>
        <a:buChar char="–"/>
        <a:defRPr sz="2800" kern="1200">
          <a:solidFill>
            <a:schemeClr val="tx1"/>
          </a:solidFill>
          <a:latin typeface="Calibri" panose="020F0502020204030204" pitchFamily="34" charset="0"/>
          <a:ea typeface="+mn-ea"/>
          <a:cs typeface="+mn-cs"/>
        </a:defRPr>
      </a:lvl2pPr>
      <a:lvl3pPr marL="1143000" indent="-228600" algn="l" defTabSz="457200" rtl="0" fontAlgn="base">
        <a:spcBef>
          <a:spcPct val="20000"/>
        </a:spcBef>
        <a:spcAft>
          <a:spcPct val="0"/>
        </a:spcAft>
        <a:buFont typeface="Arial" charset="0"/>
        <a:buChar char="•"/>
        <a:defRPr sz="2400" kern="1200">
          <a:solidFill>
            <a:schemeClr val="tx1"/>
          </a:solidFill>
          <a:latin typeface="Calibri" panose="020F0502020204030204" pitchFamily="34" charset="0"/>
          <a:ea typeface="+mn-ea"/>
          <a:cs typeface="+mn-cs"/>
        </a:defRPr>
      </a:lvl3pPr>
      <a:lvl4pPr marL="1600200" indent="-228600" algn="l" defTabSz="457200" rtl="0" fontAlgn="base">
        <a:spcBef>
          <a:spcPct val="20000"/>
        </a:spcBef>
        <a:spcAft>
          <a:spcPct val="0"/>
        </a:spcAft>
        <a:buFont typeface="Arial" charset="0"/>
        <a:buChar char="–"/>
        <a:defRPr sz="2000" kern="1200">
          <a:solidFill>
            <a:schemeClr val="tx1"/>
          </a:solidFill>
          <a:latin typeface="Calibri" panose="020F0502020204030204" pitchFamily="34" charset="0"/>
          <a:ea typeface="+mn-ea"/>
          <a:cs typeface="+mn-cs"/>
        </a:defRPr>
      </a:lvl4pPr>
      <a:lvl5pPr marL="2057400" indent="-228600" algn="l" defTabSz="457200" rtl="0" fontAlgn="base">
        <a:spcBef>
          <a:spcPct val="20000"/>
        </a:spcBef>
        <a:spcAft>
          <a:spcPct val="0"/>
        </a:spcAft>
        <a:buFont typeface="Arial" charset="0"/>
        <a:buChar char="»"/>
        <a:defRPr sz="2000" kern="1200">
          <a:solidFill>
            <a:schemeClr val="tx1"/>
          </a:solidFill>
          <a:latin typeface="Calibri" panose="020F0502020204030204" pitchFamily="34" charset="0"/>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ctrTitle"/>
          </p:nvPr>
        </p:nvSpPr>
        <p:spPr>
          <a:xfrm>
            <a:off x="685800" y="2133600"/>
            <a:ext cx="7772400" cy="1470025"/>
          </a:xfrm>
        </p:spPr>
        <p:txBody>
          <a:bodyPr/>
          <a:lstStyle/>
          <a:p>
            <a:r>
              <a:rPr lang="en-US" dirty="0" smtClean="0">
                <a:latin typeface="Calibri" pitchFamily="34" charset="0"/>
              </a:rPr>
              <a:t>Module </a:t>
            </a:r>
            <a:r>
              <a:rPr lang="en-US" dirty="0" smtClean="0">
                <a:latin typeface="Calibri" pitchFamily="34" charset="0"/>
              </a:rPr>
              <a:t>2</a:t>
            </a:r>
            <a:r>
              <a:rPr lang="en-US" dirty="0">
                <a:latin typeface="Calibri" pitchFamily="34" charset="0"/>
              </a:rPr>
              <a:t>: Administrating the Display</a:t>
            </a:r>
            <a:r>
              <a:rPr lang="en-US" dirty="0" smtClean="0">
                <a:latin typeface="Calibri" pitchFamily="34" charset="0"/>
              </a:rPr>
              <a:t/>
            </a:r>
            <a:br>
              <a:rPr lang="en-US" dirty="0" smtClean="0">
                <a:latin typeface="Calibri" pitchFamily="34" charset="0"/>
              </a:rPr>
            </a:br>
            <a:r>
              <a:rPr lang="en-US" dirty="0" smtClean="0">
                <a:latin typeface="Calibri" pitchFamily="34" charset="0"/>
              </a:rPr>
              <a:t>Chapter 3: X Window Components</a:t>
            </a:r>
            <a:endParaRPr lang="en-US" dirty="0" smtClean="0">
              <a:latin typeface="Calibri" pitchFamily="34"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a:t>X Window Components</a:t>
            </a:r>
            <a:endParaRPr lang="en-US" dirty="0" smtClean="0">
              <a:latin typeface="Calibri" pitchFamily="34" charset="0"/>
            </a:endParaRPr>
          </a:p>
        </p:txBody>
      </p:sp>
      <p:sp>
        <p:nvSpPr>
          <p:cNvPr id="16387" name="Content Placeholder 6"/>
          <p:cNvSpPr>
            <a:spLocks noGrp="1"/>
          </p:cNvSpPr>
          <p:nvPr>
            <p:ph idx="4294967295"/>
          </p:nvPr>
        </p:nvSpPr>
        <p:spPr>
          <a:xfrm>
            <a:off x="457200" y="1371592"/>
            <a:ext cx="8229600" cy="4525963"/>
          </a:xfrm>
        </p:spPr>
        <p:txBody>
          <a:bodyPr/>
          <a:lstStyle/>
          <a:p>
            <a:r>
              <a:rPr lang="en-US" dirty="0"/>
              <a:t>The design of X Windows has been network-oriented from its inception with the X11 protocol allowing the user to have the X client application, like a terminal application, either located remotely or locally on the same system as the X server.  </a:t>
            </a:r>
            <a:endParaRPr lang="en-US" dirty="0" smtClean="0"/>
          </a:p>
          <a:p>
            <a:r>
              <a:rPr lang="en-US" dirty="0"/>
              <a:t>T</a:t>
            </a:r>
            <a:r>
              <a:rPr lang="en-US" dirty="0" smtClean="0"/>
              <a:t>he </a:t>
            </a:r>
            <a:r>
              <a:rPr lang="en-US" dirty="0"/>
              <a:t>main executable for the X server is a program simply known as X.</a:t>
            </a:r>
            <a:endParaRPr lang="en-US" b="1" dirty="0"/>
          </a:p>
          <a:p>
            <a:pPr marL="0" indent="0">
              <a:buNone/>
            </a:pPr>
            <a:endParaRPr lang="en-US" dirty="0"/>
          </a:p>
        </p:txBody>
      </p:sp>
    </p:spTree>
    <p:extLst>
      <p:ext uri="{BB962C8B-B14F-4D97-AF65-F5344CB8AC3E}">
        <p14:creationId xmlns:p14="http://schemas.microsoft.com/office/powerpoint/2010/main" val="985821818"/>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smtClean="0"/>
              <a:t>X Client/Server</a:t>
            </a:r>
            <a:endParaRPr lang="en-US" dirty="0" smtClean="0">
              <a:latin typeface="Calibri" pitchFamily="34" charset="0"/>
            </a:endParaRPr>
          </a:p>
        </p:txBody>
      </p:sp>
      <p:sp>
        <p:nvSpPr>
          <p:cNvPr id="16387" name="Content Placeholder 6"/>
          <p:cNvSpPr>
            <a:spLocks noGrp="1"/>
          </p:cNvSpPr>
          <p:nvPr>
            <p:ph idx="4294967295"/>
          </p:nvPr>
        </p:nvSpPr>
        <p:spPr>
          <a:xfrm>
            <a:off x="457200" y="1371592"/>
            <a:ext cx="8229600" cy="4525963"/>
          </a:xfrm>
        </p:spPr>
        <p:txBody>
          <a:bodyPr/>
          <a:lstStyle/>
          <a:p>
            <a:r>
              <a:rPr lang="en-US" dirty="0"/>
              <a:t>Although the concept of an application being a client to a local X server might seem confusing at first, it makes sense when you think that the server is the component that updates the display and handles keyboard and mouse input from the user.  </a:t>
            </a:r>
            <a:endParaRPr lang="en-US" dirty="0" smtClean="0"/>
          </a:p>
          <a:p>
            <a:r>
              <a:rPr lang="en-US" dirty="0" smtClean="0"/>
              <a:t>In </a:t>
            </a:r>
            <a:r>
              <a:rPr lang="en-US" dirty="0"/>
              <a:t>a twist on this concept, an X client may itself provide an X server to other clients to allow what is known as </a:t>
            </a:r>
            <a:r>
              <a:rPr lang="en-US" i="1" dirty="0"/>
              <a:t>X nesting</a:t>
            </a:r>
            <a:r>
              <a:rPr lang="en-US" dirty="0"/>
              <a:t>.</a:t>
            </a:r>
            <a:endParaRPr lang="en-US" b="1" dirty="0"/>
          </a:p>
          <a:p>
            <a:pPr marL="0" indent="0">
              <a:buNone/>
            </a:pPr>
            <a:endParaRPr lang="en-US" dirty="0"/>
          </a:p>
        </p:txBody>
      </p:sp>
    </p:spTree>
    <p:extLst>
      <p:ext uri="{BB962C8B-B14F-4D97-AF65-F5344CB8AC3E}">
        <p14:creationId xmlns:p14="http://schemas.microsoft.com/office/powerpoint/2010/main" val="973271"/>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a:t>X Window </a:t>
            </a:r>
            <a:r>
              <a:rPr lang="en-US" dirty="0" smtClean="0"/>
              <a:t>Manager</a:t>
            </a:r>
            <a:endParaRPr lang="en-US" dirty="0" smtClean="0">
              <a:latin typeface="Calibri" pitchFamily="34" charset="0"/>
            </a:endParaRPr>
          </a:p>
        </p:txBody>
      </p:sp>
      <p:sp>
        <p:nvSpPr>
          <p:cNvPr id="16387" name="Content Placeholder 6"/>
          <p:cNvSpPr>
            <a:spLocks noGrp="1"/>
          </p:cNvSpPr>
          <p:nvPr>
            <p:ph idx="4294967295"/>
          </p:nvPr>
        </p:nvSpPr>
        <p:spPr>
          <a:xfrm>
            <a:off x="457200" y="1371592"/>
            <a:ext cx="8229600" cy="4525963"/>
          </a:xfrm>
        </p:spPr>
        <p:txBody>
          <a:bodyPr/>
          <a:lstStyle/>
          <a:p>
            <a:r>
              <a:rPr lang="en-US" dirty="0"/>
              <a:t>It is the job of the window manager to manage the placement of windows and determine which window components (menus, mouse pointers, etc.) will be visible.  </a:t>
            </a:r>
            <a:endParaRPr lang="en-US" dirty="0" smtClean="0"/>
          </a:p>
          <a:p>
            <a:r>
              <a:rPr lang="en-US" dirty="0" smtClean="0"/>
              <a:t>The </a:t>
            </a:r>
            <a:r>
              <a:rPr lang="en-US" dirty="0"/>
              <a:t>window manager is also an X client with the special privilege to be able to manage other X clients.  </a:t>
            </a:r>
            <a:endParaRPr lang="en-US" b="1" dirty="0"/>
          </a:p>
          <a:p>
            <a:pPr marL="0" indent="0">
              <a:buNone/>
            </a:pPr>
            <a:endParaRPr lang="en-US" dirty="0"/>
          </a:p>
        </p:txBody>
      </p:sp>
    </p:spTree>
    <p:extLst>
      <p:ext uri="{BB962C8B-B14F-4D97-AF65-F5344CB8AC3E}">
        <p14:creationId xmlns:p14="http://schemas.microsoft.com/office/powerpoint/2010/main" val="4169033472"/>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a:t>X Window Manager</a:t>
            </a:r>
            <a:endParaRPr lang="en-US" dirty="0" smtClean="0">
              <a:latin typeface="Calibri" pitchFamily="34" charset="0"/>
            </a:endParaRPr>
          </a:p>
        </p:txBody>
      </p:sp>
      <p:sp>
        <p:nvSpPr>
          <p:cNvPr id="16387" name="Content Placeholder 6"/>
          <p:cNvSpPr>
            <a:spLocks noGrp="1"/>
          </p:cNvSpPr>
          <p:nvPr>
            <p:ph idx="4294967295"/>
          </p:nvPr>
        </p:nvSpPr>
        <p:spPr>
          <a:xfrm>
            <a:off x="457200" y="1371592"/>
            <a:ext cx="8229600" cy="4525963"/>
          </a:xfrm>
        </p:spPr>
        <p:txBody>
          <a:bodyPr/>
          <a:lstStyle/>
          <a:p>
            <a:r>
              <a:rPr lang="en-US" dirty="0"/>
              <a:t>As window managers have become more sophisticated, some of them may require video card and display monitor that support accelerated graphic routines.  </a:t>
            </a:r>
            <a:endParaRPr lang="en-US" dirty="0" smtClean="0"/>
          </a:p>
          <a:p>
            <a:r>
              <a:rPr lang="en-US" dirty="0" smtClean="0"/>
              <a:t>Obtaining </a:t>
            </a:r>
            <a:r>
              <a:rPr lang="en-US" dirty="0"/>
              <a:t>accelerated graphic data may present one of the more difficult challenges in configuring X, as will be discussed later in this unit.</a:t>
            </a:r>
            <a:endParaRPr lang="en-US" b="1" dirty="0"/>
          </a:p>
          <a:p>
            <a:pPr marL="0" indent="0">
              <a:buNone/>
            </a:pPr>
            <a:endParaRPr lang="en-US" dirty="0"/>
          </a:p>
        </p:txBody>
      </p:sp>
    </p:spTree>
    <p:extLst>
      <p:ext uri="{BB962C8B-B14F-4D97-AF65-F5344CB8AC3E}">
        <p14:creationId xmlns:p14="http://schemas.microsoft.com/office/powerpoint/2010/main" val="3634585639"/>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a:t>X </a:t>
            </a:r>
            <a:r>
              <a:rPr lang="en-US" dirty="0" smtClean="0"/>
              <a:t>Display Manager</a:t>
            </a:r>
            <a:endParaRPr lang="en-US" dirty="0" smtClean="0">
              <a:latin typeface="Calibri" pitchFamily="34" charset="0"/>
            </a:endParaRPr>
          </a:p>
        </p:txBody>
      </p:sp>
      <p:sp>
        <p:nvSpPr>
          <p:cNvPr id="16387" name="Content Placeholder 6"/>
          <p:cNvSpPr>
            <a:spLocks noGrp="1"/>
          </p:cNvSpPr>
          <p:nvPr>
            <p:ph idx="4294967295"/>
          </p:nvPr>
        </p:nvSpPr>
        <p:spPr>
          <a:xfrm>
            <a:off x="457200" y="1371592"/>
            <a:ext cx="8229600" cy="4525963"/>
          </a:xfrm>
        </p:spPr>
        <p:txBody>
          <a:bodyPr/>
          <a:lstStyle/>
          <a:p>
            <a:r>
              <a:rPr lang="en-US" dirty="0"/>
              <a:t>The display manager component is responsible for allowing the user to perform a graphical login and starting the window manager.  </a:t>
            </a:r>
            <a:r>
              <a:rPr lang="en-US" dirty="0" smtClean="0"/>
              <a:t>Often</a:t>
            </a:r>
            <a:r>
              <a:rPr lang="en-US" dirty="0"/>
              <a:t>, a list of all available users </a:t>
            </a:r>
            <a:r>
              <a:rPr lang="en-US" dirty="0" smtClean="0"/>
              <a:t>or greeter may </a:t>
            </a:r>
            <a:r>
              <a:rPr lang="en-US" dirty="0"/>
              <a:t>be presented.  </a:t>
            </a:r>
            <a:endParaRPr lang="en-US" dirty="0" smtClean="0"/>
          </a:p>
          <a:p>
            <a:r>
              <a:rPr lang="en-US" dirty="0" smtClean="0"/>
              <a:t>The </a:t>
            </a:r>
            <a:r>
              <a:rPr lang="en-US" dirty="0"/>
              <a:t>user can click on the icon representing their account and type their password to move from the greeter to the desktop environment created by the window manager.</a:t>
            </a:r>
          </a:p>
          <a:p>
            <a:pPr marL="0" indent="0">
              <a:buNone/>
            </a:pPr>
            <a:endParaRPr lang="en-US" dirty="0"/>
          </a:p>
        </p:txBody>
      </p:sp>
    </p:spTree>
    <p:extLst>
      <p:ext uri="{BB962C8B-B14F-4D97-AF65-F5344CB8AC3E}">
        <p14:creationId xmlns:p14="http://schemas.microsoft.com/office/powerpoint/2010/main" val="3264731335"/>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smtClean="0"/>
              <a:t>Widget Library/Toolkit</a:t>
            </a:r>
            <a:endParaRPr lang="en-US" dirty="0" smtClean="0">
              <a:latin typeface="Calibri" pitchFamily="34" charset="0"/>
            </a:endParaRPr>
          </a:p>
        </p:txBody>
      </p:sp>
      <p:sp>
        <p:nvSpPr>
          <p:cNvPr id="16387" name="Content Placeholder 6"/>
          <p:cNvSpPr>
            <a:spLocks noGrp="1"/>
          </p:cNvSpPr>
          <p:nvPr>
            <p:ph idx="4294967295"/>
          </p:nvPr>
        </p:nvSpPr>
        <p:spPr>
          <a:xfrm>
            <a:off x="457200" y="1371592"/>
            <a:ext cx="8229600" cy="4525963"/>
          </a:xfrm>
        </p:spPr>
        <p:txBody>
          <a:bodyPr/>
          <a:lstStyle/>
          <a:p>
            <a:r>
              <a:rPr lang="en-US" dirty="0"/>
              <a:t>Typically, a window manager will use one library or widget toolkit for all of its widgets: icons, buttons, checkboxes, sliders, etc</a:t>
            </a:r>
            <a:r>
              <a:rPr lang="en-US" dirty="0" smtClean="0"/>
              <a:t>.</a:t>
            </a:r>
          </a:p>
          <a:p>
            <a:r>
              <a:rPr lang="en-US" dirty="0" smtClean="0"/>
              <a:t>Widget </a:t>
            </a:r>
            <a:r>
              <a:rPr lang="en-US" dirty="0"/>
              <a:t>toolkits </a:t>
            </a:r>
            <a:r>
              <a:rPr lang="en-US" dirty="0" smtClean="0"/>
              <a:t>include:</a:t>
            </a:r>
          </a:p>
          <a:p>
            <a:pPr lvl="1"/>
            <a:r>
              <a:rPr lang="en-US" dirty="0" smtClean="0"/>
              <a:t> </a:t>
            </a:r>
            <a:r>
              <a:rPr lang="en-US" dirty="0"/>
              <a:t>the </a:t>
            </a:r>
            <a:r>
              <a:rPr lang="en-US" dirty="0" smtClean="0"/>
              <a:t>once </a:t>
            </a:r>
            <a:r>
              <a:rPr lang="en-US" dirty="0"/>
              <a:t>proprietary </a:t>
            </a:r>
            <a:r>
              <a:rPr lang="en-US" dirty="0" smtClean="0"/>
              <a:t>Motif (standardized as </a:t>
            </a:r>
            <a:r>
              <a:rPr lang="en-US" dirty="0"/>
              <a:t>the Common Desktop Environment used by Unix</a:t>
            </a:r>
            <a:r>
              <a:rPr lang="en-US" dirty="0" smtClean="0"/>
              <a:t>) </a:t>
            </a:r>
          </a:p>
          <a:p>
            <a:pPr lvl="1"/>
            <a:r>
              <a:rPr lang="en-US" dirty="0" smtClean="0"/>
              <a:t>the </a:t>
            </a:r>
            <a:r>
              <a:rPr lang="en-US" dirty="0"/>
              <a:t>modern, popular </a:t>
            </a:r>
            <a:r>
              <a:rPr lang="en-US" dirty="0" err="1"/>
              <a:t>Qt</a:t>
            </a:r>
            <a:r>
              <a:rPr lang="en-US" dirty="0"/>
              <a:t> "cute" toolkit used for C++ </a:t>
            </a:r>
            <a:r>
              <a:rPr lang="en-US" dirty="0" smtClean="0"/>
              <a:t>development</a:t>
            </a:r>
          </a:p>
          <a:p>
            <a:pPr lvl="1"/>
            <a:r>
              <a:rPr lang="en-US" dirty="0" smtClean="0"/>
              <a:t>the </a:t>
            </a:r>
            <a:r>
              <a:rPr lang="en-US" dirty="0"/>
              <a:t>most common </a:t>
            </a:r>
            <a:r>
              <a:rPr lang="en-US" dirty="0" err="1"/>
              <a:t>Gtk</a:t>
            </a:r>
            <a:r>
              <a:rPr lang="en-US" dirty="0"/>
              <a:t>+ (GIMP) toolkit used for C development of graphical </a:t>
            </a:r>
            <a:r>
              <a:rPr lang="en-US" dirty="0" smtClean="0"/>
              <a:t>applications</a:t>
            </a:r>
            <a:endParaRPr lang="en-US" dirty="0"/>
          </a:p>
          <a:p>
            <a:r>
              <a:rPr lang="en-US" dirty="0" smtClean="0"/>
              <a:t>.</a:t>
            </a:r>
            <a:endParaRPr lang="en-US" dirty="0"/>
          </a:p>
          <a:p>
            <a:pPr marL="0" indent="0">
              <a:buNone/>
            </a:pPr>
            <a:endParaRPr lang="en-US" dirty="0"/>
          </a:p>
        </p:txBody>
      </p:sp>
    </p:spTree>
    <p:extLst>
      <p:ext uri="{BB962C8B-B14F-4D97-AF65-F5344CB8AC3E}">
        <p14:creationId xmlns:p14="http://schemas.microsoft.com/office/powerpoint/2010/main" val="3500613018"/>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smtClean="0"/>
              <a:t>Introduction</a:t>
            </a:r>
            <a:endParaRPr lang="en-US" dirty="0" smtClean="0">
              <a:latin typeface="Calibri" pitchFamily="34" charset="0"/>
            </a:endParaRPr>
          </a:p>
        </p:txBody>
      </p:sp>
      <p:sp>
        <p:nvSpPr>
          <p:cNvPr id="16387" name="Content Placeholder 6"/>
          <p:cNvSpPr>
            <a:spLocks noGrp="1"/>
          </p:cNvSpPr>
          <p:nvPr>
            <p:ph idx="4294967295"/>
          </p:nvPr>
        </p:nvSpPr>
        <p:spPr/>
        <p:txBody>
          <a:bodyPr/>
          <a:lstStyle/>
          <a:p>
            <a:r>
              <a:rPr lang="en-US" dirty="0">
                <a:latin typeface="Calibri" panose="020F0502020204030204" pitchFamily="34" charset="0"/>
              </a:rPr>
              <a:t>While it's possible to use Linux without a Graphical User Interface (GUI), there are applications that benefit from being able to work visually, such as graphic or video composition or editing.  </a:t>
            </a:r>
            <a:endParaRPr lang="en-US" dirty="0" smtClean="0">
              <a:latin typeface="Calibri" panose="020F0502020204030204" pitchFamily="34" charset="0"/>
            </a:endParaRPr>
          </a:p>
          <a:p>
            <a:r>
              <a:rPr lang="en-US" dirty="0" smtClean="0">
                <a:latin typeface="Calibri" panose="020F0502020204030204" pitchFamily="34" charset="0"/>
              </a:rPr>
              <a:t>Many </a:t>
            </a:r>
            <a:r>
              <a:rPr lang="en-US" dirty="0">
                <a:latin typeface="Calibri" panose="020F0502020204030204" pitchFamily="34" charset="0"/>
              </a:rPr>
              <a:t>Linux servers do not use the GUI because the applications for which they are used do not benefit from a GUI display.</a:t>
            </a:r>
            <a:endParaRPr lang="en-US" b="1" dirty="0">
              <a:latin typeface="Calibri" panose="020F0502020204030204" pitchFamily="34" charset="0"/>
            </a:endParaRPr>
          </a:p>
          <a:p>
            <a:endParaRPr lang="en-US" dirty="0">
              <a:latin typeface="Calibri" panose="020F0502020204030204" pitchFamily="34" charset="0"/>
            </a:endParaRPr>
          </a:p>
        </p:txBody>
      </p:sp>
    </p:spTree>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smtClean="0"/>
              <a:t>Introduction</a:t>
            </a:r>
            <a:endParaRPr lang="en-US" dirty="0" smtClean="0">
              <a:latin typeface="Calibri" pitchFamily="34" charset="0"/>
            </a:endParaRPr>
          </a:p>
        </p:txBody>
      </p:sp>
      <p:sp>
        <p:nvSpPr>
          <p:cNvPr id="16387" name="Content Placeholder 6"/>
          <p:cNvSpPr>
            <a:spLocks noGrp="1"/>
          </p:cNvSpPr>
          <p:nvPr>
            <p:ph idx="4294967295"/>
          </p:nvPr>
        </p:nvSpPr>
        <p:spPr/>
        <p:txBody>
          <a:bodyPr/>
          <a:lstStyle/>
          <a:p>
            <a:r>
              <a:rPr lang="en-US" dirty="0"/>
              <a:t>GUIs are intended to provide a user a visual way of issuing commands to the computer through the use of Windows, Icons, Menus and Pointers (WIMP).  </a:t>
            </a:r>
            <a:endParaRPr lang="en-US" dirty="0" smtClean="0"/>
          </a:p>
          <a:p>
            <a:r>
              <a:rPr lang="en-US" dirty="0" smtClean="0"/>
              <a:t>As </a:t>
            </a:r>
            <a:r>
              <a:rPr lang="en-US" dirty="0"/>
              <a:t>discussed in a previous section of this course, the Command Line Interface (CLI) or </a:t>
            </a:r>
            <a:r>
              <a:rPr lang="en-US" i="1" dirty="0"/>
              <a:t>shell</a:t>
            </a:r>
            <a:r>
              <a:rPr lang="en-US" dirty="0"/>
              <a:t> is the other main way of issuing commands to an operating system.</a:t>
            </a:r>
            <a:endParaRPr lang="en-US" b="1" dirty="0"/>
          </a:p>
          <a:p>
            <a:endParaRPr lang="en-US" dirty="0">
              <a:latin typeface="Calibri" panose="020F0502020204030204" pitchFamily="34" charset="0"/>
            </a:endParaRPr>
          </a:p>
        </p:txBody>
      </p:sp>
    </p:spTree>
    <p:extLst>
      <p:ext uri="{BB962C8B-B14F-4D97-AF65-F5344CB8AC3E}">
        <p14:creationId xmlns:p14="http://schemas.microsoft.com/office/powerpoint/2010/main" val="2373352958"/>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smtClean="0"/>
              <a:t>Introduction</a:t>
            </a:r>
            <a:endParaRPr lang="en-US" dirty="0" smtClean="0">
              <a:latin typeface="Calibri" pitchFamily="34" charset="0"/>
            </a:endParaRPr>
          </a:p>
        </p:txBody>
      </p:sp>
      <p:sp>
        <p:nvSpPr>
          <p:cNvPr id="16387" name="Content Placeholder 6"/>
          <p:cNvSpPr>
            <a:spLocks noGrp="1"/>
          </p:cNvSpPr>
          <p:nvPr>
            <p:ph idx="4294967295"/>
          </p:nvPr>
        </p:nvSpPr>
        <p:spPr/>
        <p:txBody>
          <a:bodyPr/>
          <a:lstStyle/>
          <a:p>
            <a:r>
              <a:rPr lang="en-US" dirty="0"/>
              <a:t>When you install the Linux distribution of your choice, it will normally have a means of installing and configuring one of the GUI environments that comes with Linux.  </a:t>
            </a:r>
            <a:endParaRPr lang="en-US" dirty="0" smtClean="0"/>
          </a:p>
          <a:p>
            <a:r>
              <a:rPr lang="en-US" dirty="0" smtClean="0"/>
              <a:t>For </a:t>
            </a:r>
            <a:r>
              <a:rPr lang="en-US" dirty="0"/>
              <a:t>Microsoft Windows and Mac OSX, the GUIs are proprietary creations and users are discouraged from altering their look or functionality. </a:t>
            </a:r>
            <a:endParaRPr lang="en-US" dirty="0">
              <a:latin typeface="Calibri" panose="020F0502020204030204" pitchFamily="34" charset="0"/>
            </a:endParaRPr>
          </a:p>
        </p:txBody>
      </p:sp>
    </p:spTree>
    <p:extLst>
      <p:ext uri="{BB962C8B-B14F-4D97-AF65-F5344CB8AC3E}">
        <p14:creationId xmlns:p14="http://schemas.microsoft.com/office/powerpoint/2010/main" val="4290016054"/>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smtClean="0"/>
              <a:t>Introduction</a:t>
            </a:r>
            <a:endParaRPr lang="en-US" dirty="0" smtClean="0">
              <a:latin typeface="Calibri" pitchFamily="34" charset="0"/>
            </a:endParaRPr>
          </a:p>
        </p:txBody>
      </p:sp>
      <p:sp>
        <p:nvSpPr>
          <p:cNvPr id="16387" name="Content Placeholder 6"/>
          <p:cNvSpPr>
            <a:spLocks noGrp="1"/>
          </p:cNvSpPr>
          <p:nvPr>
            <p:ph idx="4294967295"/>
          </p:nvPr>
        </p:nvSpPr>
        <p:spPr/>
        <p:txBody>
          <a:bodyPr/>
          <a:lstStyle/>
          <a:p>
            <a:r>
              <a:rPr lang="en-US" dirty="0"/>
              <a:t>With Linux, the GUI components are open source software products and there is a great deal of customization that is permitted.  </a:t>
            </a:r>
            <a:endParaRPr lang="en-US" dirty="0" smtClean="0"/>
          </a:p>
          <a:p>
            <a:r>
              <a:rPr lang="en-US" dirty="0" smtClean="0"/>
              <a:t>The </a:t>
            </a:r>
            <a:r>
              <a:rPr lang="en-US" dirty="0"/>
              <a:t>primary GUI </a:t>
            </a:r>
            <a:r>
              <a:rPr lang="en-US" i="1" dirty="0"/>
              <a:t>server</a:t>
            </a:r>
            <a:r>
              <a:rPr lang="en-US" dirty="0"/>
              <a:t> used by Linux has historically been based upon the X Windows project, or simply X.  </a:t>
            </a:r>
            <a:endParaRPr lang="en-US" dirty="0" smtClean="0"/>
          </a:p>
        </p:txBody>
      </p:sp>
    </p:spTree>
    <p:extLst>
      <p:ext uri="{BB962C8B-B14F-4D97-AF65-F5344CB8AC3E}">
        <p14:creationId xmlns:p14="http://schemas.microsoft.com/office/powerpoint/2010/main" val="998685568"/>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smtClean="0"/>
              <a:t>Introduction</a:t>
            </a:r>
            <a:endParaRPr lang="en-US" dirty="0" smtClean="0">
              <a:latin typeface="Calibri" pitchFamily="34" charset="0"/>
            </a:endParaRPr>
          </a:p>
        </p:txBody>
      </p:sp>
      <p:sp>
        <p:nvSpPr>
          <p:cNvPr id="16387" name="Content Placeholder 6"/>
          <p:cNvSpPr>
            <a:spLocks noGrp="1"/>
          </p:cNvSpPr>
          <p:nvPr>
            <p:ph idx="4294967295"/>
          </p:nvPr>
        </p:nvSpPr>
        <p:spPr/>
        <p:txBody>
          <a:bodyPr/>
          <a:lstStyle/>
          <a:p>
            <a:r>
              <a:rPr lang="en-US" dirty="0"/>
              <a:t>The interface provided to the user is called a </a:t>
            </a:r>
            <a:r>
              <a:rPr lang="en-US" i="1" dirty="0"/>
              <a:t>desktop</a:t>
            </a:r>
            <a:r>
              <a:rPr lang="en-US" dirty="0"/>
              <a:t>, which is software which works with X Windows to provide an easy way for the user to interact with the operating system</a:t>
            </a:r>
            <a:r>
              <a:rPr lang="en-US" dirty="0" smtClean="0"/>
              <a:t>.</a:t>
            </a:r>
          </a:p>
          <a:p>
            <a:r>
              <a:rPr lang="en-US" dirty="0"/>
              <a:t>Even though the tools for installing and configuring X Windows have advanced huge strides over time, there are still times when an administrator may need to know how to configure X Windows manually. </a:t>
            </a:r>
          </a:p>
        </p:txBody>
      </p:sp>
    </p:spTree>
    <p:extLst>
      <p:ext uri="{BB962C8B-B14F-4D97-AF65-F5344CB8AC3E}">
        <p14:creationId xmlns:p14="http://schemas.microsoft.com/office/powerpoint/2010/main" val="2730393259"/>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a:t>X Window Components</a:t>
            </a:r>
            <a:endParaRPr lang="en-US" dirty="0" smtClean="0">
              <a:latin typeface="Calibri" pitchFamily="34" charset="0"/>
            </a:endParaRPr>
          </a:p>
        </p:txBody>
      </p:sp>
      <p:sp>
        <p:nvSpPr>
          <p:cNvPr id="16387" name="Content Placeholder 6"/>
          <p:cNvSpPr>
            <a:spLocks noGrp="1"/>
          </p:cNvSpPr>
          <p:nvPr>
            <p:ph idx="4294967295"/>
          </p:nvPr>
        </p:nvSpPr>
        <p:spPr>
          <a:xfrm>
            <a:off x="457200" y="1371592"/>
            <a:ext cx="8229600" cy="4525963"/>
          </a:xfrm>
        </p:spPr>
        <p:txBody>
          <a:bodyPr/>
          <a:lstStyle/>
          <a:p>
            <a:r>
              <a:rPr lang="en-US" dirty="0"/>
              <a:t>To think of X Windows as a complete GUI would be a big mistake.  </a:t>
            </a:r>
            <a:endParaRPr lang="en-US" dirty="0" smtClean="0"/>
          </a:p>
          <a:p>
            <a:r>
              <a:rPr lang="en-US" dirty="0" smtClean="0"/>
              <a:t>Instead</a:t>
            </a:r>
            <a:r>
              <a:rPr lang="en-US" dirty="0"/>
              <a:t>, X Windows defines the X11 </a:t>
            </a:r>
            <a:r>
              <a:rPr lang="en-US" i="1" dirty="0"/>
              <a:t>protocol</a:t>
            </a:r>
            <a:r>
              <a:rPr lang="en-US" dirty="0"/>
              <a:t> for communication and graphics primitives.  </a:t>
            </a:r>
            <a:endParaRPr lang="en-US" dirty="0" smtClean="0"/>
          </a:p>
          <a:p>
            <a:r>
              <a:rPr lang="en-US" dirty="0" smtClean="0"/>
              <a:t>This </a:t>
            </a:r>
            <a:r>
              <a:rPr lang="en-US" dirty="0"/>
              <a:t>protocol is only the basic rules by which GUI-based devices communicate.  </a:t>
            </a:r>
            <a:endParaRPr lang="en-US" dirty="0" smtClean="0"/>
          </a:p>
          <a:p>
            <a:r>
              <a:rPr lang="en-US" dirty="0" smtClean="0"/>
              <a:t>By </a:t>
            </a:r>
            <a:r>
              <a:rPr lang="en-US" dirty="0"/>
              <a:t>design, X Windows does not specify what windows, buttons, icons, menus, pointers, login screens, </a:t>
            </a:r>
            <a:r>
              <a:rPr lang="en-US" dirty="0" err="1"/>
              <a:t>etc</a:t>
            </a:r>
            <a:r>
              <a:rPr lang="en-US" dirty="0"/>
              <a:t>, look like. </a:t>
            </a:r>
          </a:p>
          <a:p>
            <a:pPr marL="0" indent="0">
              <a:buNone/>
            </a:pPr>
            <a:endParaRPr lang="en-US" dirty="0"/>
          </a:p>
        </p:txBody>
      </p:sp>
    </p:spTree>
    <p:extLst>
      <p:ext uri="{BB962C8B-B14F-4D97-AF65-F5344CB8AC3E}">
        <p14:creationId xmlns:p14="http://schemas.microsoft.com/office/powerpoint/2010/main" val="539785200"/>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5"/>
          <p:cNvSpPr>
            <a:spLocks noGrp="1"/>
          </p:cNvSpPr>
          <p:nvPr>
            <p:ph type="title" idx="4294967295"/>
          </p:nvPr>
        </p:nvSpPr>
        <p:spPr/>
        <p:txBody>
          <a:bodyPr/>
          <a:lstStyle/>
          <a:p>
            <a:r>
              <a:rPr lang="en-US" dirty="0"/>
              <a:t>X Window Components</a:t>
            </a:r>
            <a:endParaRPr lang="en-US" dirty="0" smtClean="0">
              <a:latin typeface="Calibri" pitchFamily="34" charset="0"/>
            </a:endParaRPr>
          </a:p>
        </p:txBody>
      </p:sp>
      <p:sp>
        <p:nvSpPr>
          <p:cNvPr id="16387" name="Content Placeholder 6"/>
          <p:cNvSpPr>
            <a:spLocks noGrp="1"/>
          </p:cNvSpPr>
          <p:nvPr>
            <p:ph idx="4294967295"/>
          </p:nvPr>
        </p:nvSpPr>
        <p:spPr>
          <a:xfrm>
            <a:off x="457200" y="1371592"/>
            <a:ext cx="8229600" cy="4525963"/>
          </a:xfrm>
        </p:spPr>
        <p:txBody>
          <a:bodyPr/>
          <a:lstStyle/>
          <a:p>
            <a:pPr marL="0" indent="0">
              <a:buNone/>
            </a:pPr>
            <a:r>
              <a:rPr lang="en-US" dirty="0"/>
              <a:t>The following are some of the more common components of the X windows system</a:t>
            </a:r>
            <a:r>
              <a:rPr lang="en-US" dirty="0" smtClean="0"/>
              <a:t>:</a:t>
            </a:r>
            <a:endParaRPr lang="en-US" b="1" dirty="0"/>
          </a:p>
          <a:p>
            <a:pPr lvl="0"/>
            <a:r>
              <a:rPr lang="en-US" dirty="0"/>
              <a:t>Hardware Drivers</a:t>
            </a:r>
            <a:endParaRPr lang="en-US" b="1" dirty="0"/>
          </a:p>
          <a:p>
            <a:pPr lvl="0"/>
            <a:r>
              <a:rPr lang="en-US" dirty="0"/>
              <a:t>X server</a:t>
            </a:r>
            <a:endParaRPr lang="en-US" b="1" dirty="0"/>
          </a:p>
          <a:p>
            <a:pPr lvl="0"/>
            <a:r>
              <a:rPr lang="en-US" dirty="0"/>
              <a:t>X client </a:t>
            </a:r>
            <a:endParaRPr lang="en-US" b="1" dirty="0"/>
          </a:p>
          <a:p>
            <a:pPr lvl="0"/>
            <a:r>
              <a:rPr lang="en-US" dirty="0"/>
              <a:t>Window managers</a:t>
            </a:r>
            <a:endParaRPr lang="en-US" b="1" dirty="0"/>
          </a:p>
          <a:p>
            <a:pPr lvl="0"/>
            <a:r>
              <a:rPr lang="en-US" dirty="0"/>
              <a:t>Display manager</a:t>
            </a:r>
            <a:endParaRPr lang="en-US" b="1" dirty="0"/>
          </a:p>
          <a:p>
            <a:pPr lvl="0"/>
            <a:r>
              <a:rPr lang="en-US" dirty="0"/>
              <a:t>Widget/toolkit libraries</a:t>
            </a:r>
            <a:endParaRPr lang="en-US" b="1" dirty="0"/>
          </a:p>
          <a:p>
            <a:pPr marL="0" indent="0">
              <a:buNone/>
            </a:pPr>
            <a:endParaRPr lang="en-US" dirty="0"/>
          </a:p>
        </p:txBody>
      </p:sp>
    </p:spTree>
    <p:extLst>
      <p:ext uri="{BB962C8B-B14F-4D97-AF65-F5344CB8AC3E}">
        <p14:creationId xmlns:p14="http://schemas.microsoft.com/office/powerpoint/2010/main" val="3400434741"/>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Hardware Drivers</a:t>
            </a:r>
            <a:endParaRPr lang="en-US" dirty="0"/>
          </a:p>
        </p:txBody>
      </p:sp>
      <p:sp>
        <p:nvSpPr>
          <p:cNvPr id="5" name="Content Placeholder 4"/>
          <p:cNvSpPr>
            <a:spLocks noGrp="1"/>
          </p:cNvSpPr>
          <p:nvPr>
            <p:ph sz="half" idx="1"/>
          </p:nvPr>
        </p:nvSpPr>
        <p:spPr>
          <a:xfrm>
            <a:off x="457200" y="1600200"/>
            <a:ext cx="8229600" cy="4525963"/>
          </a:xfrm>
        </p:spPr>
        <p:txBody>
          <a:bodyPr/>
          <a:lstStyle/>
          <a:p>
            <a:r>
              <a:rPr lang="en-US" dirty="0" smtClean="0"/>
              <a:t>The hardware drivers include packages that define graphics adapters and input devices.</a:t>
            </a:r>
          </a:p>
          <a:p>
            <a:r>
              <a:rPr lang="en-US" dirty="0" smtClean="0"/>
              <a:t>Common graphics adapter library vendors:</a:t>
            </a:r>
          </a:p>
          <a:p>
            <a:pPr lvl="1"/>
            <a:r>
              <a:rPr lang="en-US" dirty="0" smtClean="0"/>
              <a:t>ATI, </a:t>
            </a:r>
            <a:r>
              <a:rPr lang="en-US" dirty="0" err="1" smtClean="0"/>
              <a:t>Interl</a:t>
            </a:r>
            <a:r>
              <a:rPr lang="en-US" dirty="0" smtClean="0"/>
              <a:t>, </a:t>
            </a:r>
            <a:r>
              <a:rPr lang="en-US" dirty="0" err="1" smtClean="0"/>
              <a:t>Nvidia</a:t>
            </a:r>
            <a:r>
              <a:rPr lang="en-US" dirty="0" smtClean="0"/>
              <a:t>, Radeon</a:t>
            </a:r>
          </a:p>
          <a:p>
            <a:r>
              <a:rPr lang="en-US" dirty="0" smtClean="0"/>
              <a:t>Common input devices could be vendor specific</a:t>
            </a:r>
          </a:p>
          <a:p>
            <a:pPr lvl="1"/>
            <a:r>
              <a:rPr lang="en-US" dirty="0" smtClean="0"/>
              <a:t>i.e. Apple, </a:t>
            </a:r>
            <a:r>
              <a:rPr lang="en-US" dirty="0" err="1" smtClean="0"/>
              <a:t>Logitec</a:t>
            </a:r>
            <a:r>
              <a:rPr lang="en-US" dirty="0" smtClean="0"/>
              <a:t>, Synaptic</a:t>
            </a:r>
            <a:endParaRPr lang="en-US" dirty="0"/>
          </a:p>
        </p:txBody>
      </p:sp>
    </p:spTree>
    <p:extLst>
      <p:ext uri="{BB962C8B-B14F-4D97-AF65-F5344CB8AC3E}">
        <p14:creationId xmlns:p14="http://schemas.microsoft.com/office/powerpoint/2010/main" val="133997152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Theme">
      <a:majorFont>
        <a:latin typeface=""/>
        <a:ea typeface=""/>
        <a:cs typeface=""/>
      </a:majorFont>
      <a:minorFont>
        <a:latin typeface=""/>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3596</TotalTime>
  <Words>849</Words>
  <Application>Microsoft Macintosh PowerPoint</Application>
  <PresentationFormat>On-screen Show (4:3)</PresentationFormat>
  <Paragraphs>57</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Office Theme</vt:lpstr>
      <vt:lpstr>Module 2: Administrating the Display Chapter 3: X Window Components</vt:lpstr>
      <vt:lpstr>Introduction</vt:lpstr>
      <vt:lpstr>Introduction</vt:lpstr>
      <vt:lpstr>Introduction</vt:lpstr>
      <vt:lpstr>Introduction</vt:lpstr>
      <vt:lpstr>Introduction</vt:lpstr>
      <vt:lpstr>X Window Components</vt:lpstr>
      <vt:lpstr>X Window Components</vt:lpstr>
      <vt:lpstr>Hardware Drivers</vt:lpstr>
      <vt:lpstr>X Window Components</vt:lpstr>
      <vt:lpstr>X Client/Server</vt:lpstr>
      <vt:lpstr>X Window Manager</vt:lpstr>
      <vt:lpstr>X Window Manager</vt:lpstr>
      <vt:lpstr>X Display Manager</vt:lpstr>
      <vt:lpstr>Widget Library/Toolkit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1.1 Linux Evolution and Popular Operating Systems</dc:title>
  <dc:creator>Sean Walberg</dc:creator>
  <cp:lastModifiedBy>Grace Bixby</cp:lastModifiedBy>
  <cp:revision>267</cp:revision>
  <dcterms:created xsi:type="dcterms:W3CDTF">2013-10-05T00:15:43Z</dcterms:created>
  <dcterms:modified xsi:type="dcterms:W3CDTF">2015-10-20T18:33:47Z</dcterms:modified>
</cp:coreProperties>
</file>

<file path=docProps/thumbnail.jpeg>
</file>