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EB4E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86" autoAdjust="0"/>
    <p:restoredTop sz="94660"/>
  </p:normalViewPr>
  <p:slideViewPr>
    <p:cSldViewPr>
      <p:cViewPr varScale="1">
        <p:scale>
          <a:sx n="70" d="100"/>
          <a:sy n="70" d="100"/>
        </p:scale>
        <p:origin x="147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7893A-D568-4D19-A378-A66C303ABB68}" type="datetimeFigureOut">
              <a:rPr lang="en-US" smtClean="0"/>
              <a:t>2/17/2014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4504B-60A0-4D43-B5E2-051D7FE05C4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7893A-D568-4D19-A378-A66C303ABB68}" type="datetimeFigureOut">
              <a:rPr lang="en-US" smtClean="0"/>
              <a:t>2/17/2014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4504B-60A0-4D43-B5E2-051D7FE05C4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7893A-D568-4D19-A378-A66C303ABB68}" type="datetimeFigureOut">
              <a:rPr lang="en-US" smtClean="0"/>
              <a:t>2/17/2014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4504B-60A0-4D43-B5E2-051D7FE05C4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7893A-D568-4D19-A378-A66C303ABB68}" type="datetimeFigureOut">
              <a:rPr lang="en-US" smtClean="0"/>
              <a:t>2/17/2014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4504B-60A0-4D43-B5E2-051D7FE05C4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7893A-D568-4D19-A378-A66C303ABB68}" type="datetimeFigureOut">
              <a:rPr lang="en-US" smtClean="0"/>
              <a:t>2/17/2014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4504B-60A0-4D43-B5E2-051D7FE05C4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7893A-D568-4D19-A378-A66C303ABB68}" type="datetimeFigureOut">
              <a:rPr lang="en-US" smtClean="0"/>
              <a:t>2/17/2014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4504B-60A0-4D43-B5E2-051D7FE05C4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7893A-D568-4D19-A378-A66C303ABB68}" type="datetimeFigureOut">
              <a:rPr lang="en-US" smtClean="0"/>
              <a:t>2/17/2014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4504B-60A0-4D43-B5E2-051D7FE05C4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7893A-D568-4D19-A378-A66C303ABB68}" type="datetimeFigureOut">
              <a:rPr lang="en-US" smtClean="0"/>
              <a:t>2/17/2014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4504B-60A0-4D43-B5E2-051D7FE05C4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7893A-D568-4D19-A378-A66C303ABB68}" type="datetimeFigureOut">
              <a:rPr lang="en-US" smtClean="0"/>
              <a:t>2/17/2014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4504B-60A0-4D43-B5E2-051D7FE05C4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7893A-D568-4D19-A378-A66C303ABB68}" type="datetimeFigureOut">
              <a:rPr lang="en-US" smtClean="0"/>
              <a:t>2/17/2014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4504B-60A0-4D43-B5E2-051D7FE05C4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7893A-D568-4D19-A378-A66C303ABB68}" type="datetimeFigureOut">
              <a:rPr lang="en-US" smtClean="0"/>
              <a:t>2/17/2014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4504B-60A0-4D43-B5E2-051D7FE05C4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C7893A-D568-4D19-A378-A66C303ABB68}" type="datetimeFigureOut">
              <a:rPr lang="en-US" smtClean="0"/>
              <a:t>2/17/2014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34504B-60A0-4D43-B5E2-051D7FE05C4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EB4E3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0146064"/>
              </p:ext>
            </p:extLst>
          </p:nvPr>
        </p:nvGraphicFramePr>
        <p:xfrm>
          <a:off x="98856" y="988539"/>
          <a:ext cx="8954528" cy="5371854"/>
        </p:xfrm>
        <a:graphic>
          <a:graphicData uri="http://schemas.openxmlformats.org/drawingml/2006/table">
            <a:tbl>
              <a:tblPr/>
              <a:tblGrid>
                <a:gridCol w="650787"/>
                <a:gridCol w="4209535"/>
                <a:gridCol w="4094206"/>
              </a:tblGrid>
              <a:tr h="25576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sng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Module</a:t>
                      </a:r>
                    </a:p>
                  </a:txBody>
                  <a:tcPr marL="6991" marR="6991" marT="69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sng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Title of Learning Module</a:t>
                      </a:r>
                      <a:r>
                        <a:rPr lang="en-US" sz="1400" b="1" i="0" u="sng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/ Chapter</a:t>
                      </a:r>
                      <a:endParaRPr lang="en-US" sz="1400" b="1" i="0" u="sng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991" marR="6991" marT="69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sng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Linux</a:t>
                      </a:r>
                      <a:r>
                        <a:rPr lang="en-US" sz="1400" b="1" i="0" u="sng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Essentials Certificate </a:t>
                      </a:r>
                      <a:r>
                        <a:rPr lang="en-US" sz="1400" b="1" i="0" u="sng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Objectives </a:t>
                      </a:r>
                      <a:r>
                        <a:rPr lang="en-US" sz="1400" b="1" i="0" u="sng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Covered</a:t>
                      </a:r>
                    </a:p>
                  </a:txBody>
                  <a:tcPr marL="6991" marR="6991" marT="69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5765"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6991" marR="6991" marT="69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Introduction</a:t>
                      </a:r>
                      <a:r>
                        <a:rPr lang="en-US" sz="1400" b="0" i="0" u="none" strike="noStrike" baseline="0" dirty="0" smtClean="0">
                          <a:solidFill>
                            <a:schemeClr val="tx1"/>
                          </a:solidFill>
                          <a:latin typeface="Calibri"/>
                        </a:rPr>
                        <a:t> to </a:t>
                      </a:r>
                      <a:r>
                        <a:rPr lang="en-US" sz="1400" b="0" i="0" u="none" strike="noStrike" baseline="0" dirty="0" smtClean="0">
                          <a:solidFill>
                            <a:schemeClr val="tx1"/>
                          </a:solidFill>
                          <a:latin typeface="Calibri"/>
                        </a:rPr>
                        <a:t>Linux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6991" marR="6991" marT="69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1.1 Linux Evolution and Popular Operating Systems</a:t>
                      </a:r>
                    </a:p>
                  </a:txBody>
                  <a:tcPr marL="6991" marR="6991" marT="69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25576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4.1 Choosing an Operating System</a:t>
                      </a:r>
                    </a:p>
                  </a:txBody>
                  <a:tcPr marL="6991" marR="6991" marT="69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255765"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6991" marR="6991" marT="69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Open Source </a:t>
                      </a:r>
                      <a:r>
                        <a:rPr lang="en-US" sz="1400" b="0" i="0" u="none" strike="noStrike" baseline="0" dirty="0" smtClean="0">
                          <a:solidFill>
                            <a:schemeClr val="tx1"/>
                          </a:solidFill>
                          <a:latin typeface="Calibri"/>
                        </a:rPr>
                        <a:t>Applications and </a:t>
                      </a:r>
                      <a:r>
                        <a:rPr lang="en-US" sz="1400" b="0" i="0" u="none" strike="noStrike" baseline="0" dirty="0" smtClean="0">
                          <a:solidFill>
                            <a:schemeClr val="tx1"/>
                          </a:solidFill>
                          <a:latin typeface="Calibri"/>
                        </a:rPr>
                        <a:t>Licenses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6991" marR="6991" marT="69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1.2 Major Open Source </a:t>
                      </a:r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Applications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6991" marR="6991" marT="69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25576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1.3 Understanding Open Source Software and Licensing</a:t>
                      </a:r>
                    </a:p>
                  </a:txBody>
                  <a:tcPr marL="6991" marR="6991" marT="69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25576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6991" marR="6991" marT="69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Using </a:t>
                      </a:r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Linux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6991" marR="6991" marT="69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1.4 ICT Skills and Working in Linux</a:t>
                      </a:r>
                    </a:p>
                  </a:txBody>
                  <a:tcPr marL="6991" marR="6991" marT="69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25576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6991" marR="6991" marT="69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Command Line </a:t>
                      </a:r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Skills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6991" marR="6991" marT="69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2.1 Command Line Basics</a:t>
                      </a:r>
                    </a:p>
                  </a:txBody>
                  <a:tcPr marL="6991" marR="6991" marT="69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25576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6991" marR="6991" marT="69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Getting </a:t>
                      </a:r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Help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6991" marR="6991" marT="69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2.2 Using the Command Line to Get Help</a:t>
                      </a:r>
                    </a:p>
                  </a:txBody>
                  <a:tcPr marL="6991" marR="6991" marT="69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255765"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baseline="0">
                          <a:solidFill>
                            <a:schemeClr val="tx1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6991" marR="6991" marT="69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baseline="0" dirty="0" smtClean="0">
                          <a:solidFill>
                            <a:schemeClr val="tx1"/>
                          </a:solidFill>
                          <a:latin typeface="Calibri"/>
                        </a:rPr>
                        <a:t>Working with Files </a:t>
                      </a:r>
                      <a:r>
                        <a:rPr lang="en-US" sz="1400" b="0" i="0" u="none" strike="noStrike" baseline="0" dirty="0">
                          <a:solidFill>
                            <a:schemeClr val="tx1"/>
                          </a:solidFill>
                          <a:latin typeface="Calibri"/>
                        </a:rPr>
                        <a:t>and </a:t>
                      </a:r>
                      <a:r>
                        <a:rPr lang="en-US" sz="1400" b="0" i="0" u="none" strike="noStrike" baseline="0" dirty="0" smtClean="0">
                          <a:solidFill>
                            <a:schemeClr val="tx1"/>
                          </a:solidFill>
                          <a:latin typeface="Calibri"/>
                        </a:rPr>
                        <a:t>Directories</a:t>
                      </a:r>
                      <a:endParaRPr lang="en-US" sz="1400" b="0" i="0" u="none" strike="noStrike" baseline="0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6991" marR="6991" marT="69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baseline="0" dirty="0">
                          <a:solidFill>
                            <a:schemeClr val="tx1"/>
                          </a:solidFill>
                          <a:latin typeface="Calibri"/>
                        </a:rPr>
                        <a:t>2.3 Using Directories and Listing Files</a:t>
                      </a:r>
                    </a:p>
                  </a:txBody>
                  <a:tcPr marL="6991" marR="6991" marT="69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25576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baseline="0" dirty="0">
                          <a:solidFill>
                            <a:schemeClr val="tx1"/>
                          </a:solidFill>
                          <a:latin typeface="Calibri"/>
                        </a:rPr>
                        <a:t>2.4 Creating, Moving and Deleting Files</a:t>
                      </a:r>
                    </a:p>
                  </a:txBody>
                  <a:tcPr marL="6991" marR="6991" marT="69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25576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baseline="0">
                          <a:solidFill>
                            <a:schemeClr val="tx1"/>
                          </a:solidFill>
                          <a:latin typeface="Calibri"/>
                        </a:rPr>
                        <a:t>7</a:t>
                      </a:r>
                    </a:p>
                  </a:txBody>
                  <a:tcPr marL="6991" marR="6991" marT="69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baseline="0" dirty="0">
                          <a:solidFill>
                            <a:schemeClr val="tx1"/>
                          </a:solidFill>
                          <a:latin typeface="Calibri"/>
                        </a:rPr>
                        <a:t>Archiving and </a:t>
                      </a:r>
                      <a:r>
                        <a:rPr lang="en-US" sz="1400" b="0" i="0" u="none" strike="noStrike" baseline="0" dirty="0" smtClean="0">
                          <a:solidFill>
                            <a:schemeClr val="tx1"/>
                          </a:solidFill>
                          <a:latin typeface="Calibri"/>
                        </a:rPr>
                        <a:t>Compression</a:t>
                      </a:r>
                      <a:endParaRPr lang="en-US" sz="1400" b="0" i="0" u="none" strike="noStrike" baseline="0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6991" marR="6991" marT="69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baseline="0" dirty="0">
                          <a:solidFill>
                            <a:schemeClr val="tx1"/>
                          </a:solidFill>
                          <a:latin typeface="Calibri"/>
                        </a:rPr>
                        <a:t>3.1 Archiving Files on the Command Line</a:t>
                      </a:r>
                    </a:p>
                  </a:txBody>
                  <a:tcPr marL="6991" marR="6991" marT="69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25576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6991" marR="6991" marT="69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Pipes, Redirection, and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REGEX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991" marR="6991" marT="69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3.2 Searching and Extracting Data from Files</a:t>
                      </a:r>
                    </a:p>
                  </a:txBody>
                  <a:tcPr marL="6991" marR="6991" marT="69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576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9</a:t>
                      </a:r>
                    </a:p>
                  </a:txBody>
                  <a:tcPr marL="6991" marR="6991" marT="69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Basic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Scripting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991" marR="6991" marT="69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3.3 Turning Commands into a script</a:t>
                      </a:r>
                    </a:p>
                  </a:txBody>
                  <a:tcPr marL="6991" marR="6991" marT="69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576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</a:t>
                      </a:r>
                    </a:p>
                  </a:txBody>
                  <a:tcPr marL="6991" marR="6991" marT="69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Understanding Computer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Hardware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991" marR="6991" marT="69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4.2 Understanding Computer Hardware</a:t>
                      </a:r>
                    </a:p>
                  </a:txBody>
                  <a:tcPr marL="6991" marR="6991" marT="69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576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</a:t>
                      </a:r>
                    </a:p>
                  </a:txBody>
                  <a:tcPr marL="6991" marR="6991" marT="69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Managing Packages and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Processes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991" marR="6991" marT="69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4.3 Where Data is Stored</a:t>
                      </a:r>
                    </a:p>
                  </a:txBody>
                  <a:tcPr marL="6991" marR="6991" marT="69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576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</a:t>
                      </a:r>
                    </a:p>
                  </a:txBody>
                  <a:tcPr marL="6991" marR="6991" marT="69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Network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Configuration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991" marR="6991" marT="69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4.4 Your Computer on the Network</a:t>
                      </a:r>
                    </a:p>
                  </a:txBody>
                  <a:tcPr marL="6991" marR="6991" marT="69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576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</a:t>
                      </a:r>
                    </a:p>
                  </a:txBody>
                  <a:tcPr marL="6991" marR="6991" marT="69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System and User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Security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991" marR="6991" marT="69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5.1 Basic Security and Identifying User Types</a:t>
                      </a:r>
                    </a:p>
                  </a:txBody>
                  <a:tcPr marL="6991" marR="6991" marT="69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576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</a:t>
                      </a:r>
                    </a:p>
                  </a:txBody>
                  <a:tcPr marL="6991" marR="6991" marT="69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Managing Users</a:t>
                      </a:r>
                      <a:r>
                        <a:rPr lang="en-US" sz="1400" b="0" i="0" u="none" strike="noStrike" baseline="0" dirty="0" smtClean="0">
                          <a:solidFill>
                            <a:schemeClr val="tx1"/>
                          </a:solidFill>
                          <a:latin typeface="Calibri"/>
                        </a:rPr>
                        <a:t> and </a:t>
                      </a:r>
                      <a:r>
                        <a:rPr lang="en-US" sz="1400" b="0" i="0" u="none" strike="noStrike" baseline="0" dirty="0" smtClean="0">
                          <a:solidFill>
                            <a:schemeClr val="tx1"/>
                          </a:solidFill>
                          <a:latin typeface="Calibri"/>
                        </a:rPr>
                        <a:t>Groups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6991" marR="6991" marT="69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5.2 Creating Users and Groups</a:t>
                      </a:r>
                    </a:p>
                  </a:txBody>
                  <a:tcPr marL="6991" marR="6991" marT="69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655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</a:t>
                      </a:r>
                    </a:p>
                  </a:txBody>
                  <a:tcPr marL="6991" marR="6991" marT="69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Ownership </a:t>
                      </a: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and </a:t>
                      </a:r>
                      <a:r>
                        <a:rPr lang="en-US" sz="14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Permissions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991" marR="6991" marT="69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5.3 Managing File Permissions and Ownership</a:t>
                      </a:r>
                    </a:p>
                  </a:txBody>
                  <a:tcPr marL="6991" marR="6991" marT="69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1152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</a:t>
                      </a:r>
                    </a:p>
                  </a:txBody>
                  <a:tcPr marL="6991" marR="6991" marT="69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Special Permissions, Links and File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Locations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991" marR="6991" marT="69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5.4 Special Directories and Files</a:t>
                      </a:r>
                    </a:p>
                  </a:txBody>
                  <a:tcPr marL="6991" marR="6991" marT="69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43347" y="121364"/>
            <a:ext cx="883920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4000" dirty="0" smtClean="0">
                <a:solidFill>
                  <a:schemeClr val="accent5"/>
                </a:solidFill>
                <a:latin typeface="+mj-lt"/>
              </a:rPr>
              <a:t> </a:t>
            </a:r>
            <a:r>
              <a:rPr lang="en-US" sz="4000" dirty="0" smtClean="0">
                <a:solidFill>
                  <a:schemeClr val="tx2"/>
                </a:solidFill>
                <a:latin typeface="+mj-lt"/>
              </a:rPr>
              <a:t>Linux Essentials Chapters</a:t>
            </a:r>
            <a:endParaRPr lang="en-US" sz="4000" dirty="0">
              <a:solidFill>
                <a:schemeClr val="tx2"/>
              </a:solidFill>
              <a:latin typeface="+mj-lt"/>
            </a:endParaRPr>
          </a:p>
        </p:txBody>
      </p:sp>
      <p:pic>
        <p:nvPicPr>
          <p:cNvPr id="6" name="Picture 5" descr="ndg_logo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228600"/>
            <a:ext cx="1433108" cy="457200"/>
          </a:xfrm>
          <a:prstGeom prst="rect">
            <a:avLst/>
          </a:prstGeom>
        </p:spPr>
      </p:pic>
      <p:pic>
        <p:nvPicPr>
          <p:cNvPr id="7" name="Picture 6" descr="LPIAcademyLogo_Final_trimm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00" y="0"/>
            <a:ext cx="938255" cy="914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927</TotalTime>
  <Words>204</Words>
  <Application>Microsoft Office PowerPoint</Application>
  <PresentationFormat>On-screen Show (4:3)</PresentationFormat>
  <Paragraphs>55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Rich Weeks</dc:creator>
  <cp:lastModifiedBy>Jason</cp:lastModifiedBy>
  <cp:revision>22</cp:revision>
  <dcterms:created xsi:type="dcterms:W3CDTF">2014-01-19T16:47:45Z</dcterms:created>
  <dcterms:modified xsi:type="dcterms:W3CDTF">2014-02-17T19:22:23Z</dcterms:modified>
</cp:coreProperties>
</file>