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256" r:id="rId2"/>
    <p:sldId id="339" r:id="rId3"/>
    <p:sldId id="327" r:id="rId4"/>
    <p:sldId id="324" r:id="rId5"/>
    <p:sldId id="285" r:id="rId6"/>
    <p:sldId id="260" r:id="rId7"/>
    <p:sldId id="294" r:id="rId8"/>
    <p:sldId id="290" r:id="rId9"/>
    <p:sldId id="328" r:id="rId10"/>
    <p:sldId id="261" r:id="rId11"/>
    <p:sldId id="287" r:id="rId12"/>
    <p:sldId id="295" r:id="rId13"/>
    <p:sldId id="262" r:id="rId14"/>
    <p:sldId id="288" r:id="rId15"/>
    <p:sldId id="298" r:id="rId16"/>
    <p:sldId id="263" r:id="rId17"/>
    <p:sldId id="296" r:id="rId18"/>
    <p:sldId id="297" r:id="rId19"/>
    <p:sldId id="292" r:id="rId20"/>
    <p:sldId id="289" r:id="rId21"/>
    <p:sldId id="291" r:id="rId22"/>
    <p:sldId id="300" r:id="rId23"/>
    <p:sldId id="301" r:id="rId24"/>
    <p:sldId id="302" r:id="rId25"/>
    <p:sldId id="329" r:id="rId26"/>
    <p:sldId id="268" r:id="rId27"/>
    <p:sldId id="303" r:id="rId28"/>
    <p:sldId id="304" r:id="rId29"/>
    <p:sldId id="269" r:id="rId30"/>
    <p:sldId id="270" r:id="rId31"/>
    <p:sldId id="271" r:id="rId32"/>
    <p:sldId id="272" r:id="rId33"/>
    <p:sldId id="330" r:id="rId34"/>
    <p:sldId id="273" r:id="rId35"/>
    <p:sldId id="274" r:id="rId36"/>
    <p:sldId id="275" r:id="rId37"/>
    <p:sldId id="308" r:id="rId38"/>
    <p:sldId id="331" r:id="rId39"/>
    <p:sldId id="276" r:id="rId40"/>
    <p:sldId id="305" r:id="rId41"/>
    <p:sldId id="277" r:id="rId42"/>
    <p:sldId id="306" r:id="rId43"/>
    <p:sldId id="307" r:id="rId44"/>
    <p:sldId id="332" r:id="rId45"/>
    <p:sldId id="278" r:id="rId46"/>
    <p:sldId id="309" r:id="rId47"/>
    <p:sldId id="333" r:id="rId48"/>
    <p:sldId id="279" r:id="rId49"/>
    <p:sldId id="310" r:id="rId50"/>
    <p:sldId id="311" r:id="rId51"/>
    <p:sldId id="334" r:id="rId52"/>
    <p:sldId id="280" r:id="rId53"/>
    <p:sldId id="312" r:id="rId54"/>
    <p:sldId id="335" r:id="rId55"/>
    <p:sldId id="281" r:id="rId56"/>
    <p:sldId id="313" r:id="rId57"/>
    <p:sldId id="336" r:id="rId58"/>
    <p:sldId id="282" r:id="rId59"/>
    <p:sldId id="315" r:id="rId60"/>
    <p:sldId id="316" r:id="rId61"/>
    <p:sldId id="317" r:id="rId62"/>
    <p:sldId id="318" r:id="rId63"/>
    <p:sldId id="319" r:id="rId64"/>
    <p:sldId id="320" r:id="rId65"/>
    <p:sldId id="337" r:id="rId66"/>
    <p:sldId id="283" r:id="rId67"/>
    <p:sldId id="321" r:id="rId68"/>
    <p:sldId id="322" r:id="rId69"/>
    <p:sldId id="323" r:id="rId70"/>
    <p:sldId id="284" r:id="rId7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3" d="100"/>
        <a:sy n="163" d="100"/>
      </p:scale>
      <p:origin x="0" y="240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FECF583-79AE-4331-9F19-4F72208FF216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7C62E4-469F-4E29-B9B6-89F6BAA98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3087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nl is a command to number lines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31EC58-4A30-495F-8C7C-5BD869544AB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835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cat /etc/hosts to show that it is normally lowercase, if necessary.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512A7D-A5BC-4EE8-BFAB-73DF5B81BC3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03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86E36-A301-445E-9807-FD60BB7A9DF5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83305-B57F-48A1-A311-DF0DB496E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D67EF-B19F-42E0-9C21-237304AD85D2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2FB3F-E2C4-499F-A3EC-FBA03470B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2C23E-53CE-4A7E-AC69-FA450F064E55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51A8A-3AE3-4B78-A321-F55739630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CD34D-AA6B-445C-8587-9FE3B75B1980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9C841-4EC1-4F7C-8B6A-C21D1A246A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5CE84-80C6-4B08-BE82-F5763C306243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7C8A5-5287-4BA3-90C1-170F6D973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E75E4-2BE4-42C9-A51E-C36A7F526488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956FE-827F-403B-87C1-E0D940691A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B4AAC-7803-45E4-9916-57022D283C4C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AAFA0-D457-443B-B601-2252853EA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64D84-80BE-4458-84F8-9B22E417B911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1B955-FE9F-4119-9FD3-9A5B209F67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2C62F-A478-4129-A3D9-64B121942ECA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FB93F-99D7-494A-A00C-92A9DBE08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30BE-A6B1-4562-8DD9-793378E60221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66883-93BE-437E-A6B9-B283062C0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tx2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8</a:t>
            </a:r>
            <a:br>
              <a:rPr lang="en-US" dirty="0" smtClean="0"/>
            </a:br>
            <a:r>
              <a:rPr lang="en-US" dirty="0" smtClean="0"/>
              <a:t>Pipes</a:t>
            </a:r>
            <a:r>
              <a:rPr lang="en-US" smtClean="0"/>
              <a:t>, Redirection and REGEX</a:t>
            </a:r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STDIN or 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Standard Input (STDIN) normally is provided by the keyboard but can be redirected with the &lt; symbol.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STDIN can be read by programs to get data for them to process.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To signal a program that you wish to stop providing data by the keyboard via STDIN, type CTRL-D.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The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2800" dirty="0" smtClean="0">
                <a:cs typeface="Courier New" pitchFamily="49" charset="0"/>
              </a:rPr>
              <a:t> command reads its data from STDIN. It translates from one set of characters to another.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cs typeface="Courier New" pitchFamily="49" charset="0"/>
              </a:rPr>
              <a:t>If you were the user typing the data to be translated by t</a:t>
            </a:r>
            <a:r>
              <a:rPr lang="en-US" sz="2800" dirty="0" smtClean="0"/>
              <a:t>he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2800" dirty="0" smtClean="0">
                <a:cs typeface="Courier New" pitchFamily="49" charset="0"/>
              </a:rPr>
              <a:t> command, you would type CTRL-D when finished.</a:t>
            </a:r>
            <a:r>
              <a:rPr lang="en-US" sz="2700" dirty="0" smtClean="0"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STDIN from keyboard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In the following example,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2800" smtClean="0"/>
              <a:t> command translates from lowercase to uppercase after the user typed the command and pressed </a:t>
            </a:r>
            <a:r>
              <a:rPr lang="en-US" sz="2800" b="1" smtClean="0"/>
              <a:t>Enter</a:t>
            </a:r>
            <a:r>
              <a:rPr lang="en-US" sz="2800" smtClean="0"/>
              <a:t>.  </a:t>
            </a:r>
          </a:p>
          <a:p>
            <a:pPr eaLnBrk="1" hangingPunct="1"/>
            <a:r>
              <a:rPr lang="en-US" sz="2800" smtClean="0"/>
              <a:t>Then, "alpha" was typed and </a:t>
            </a:r>
            <a:r>
              <a:rPr lang="en-US" sz="2800" b="1" smtClean="0"/>
              <a:t>Enter</a:t>
            </a:r>
            <a:r>
              <a:rPr lang="en-US" sz="2800" smtClean="0"/>
              <a:t> pressed.  Finally, the user typed CTRL-D. 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Courier New" pitchFamily="49" charset="0"/>
                <a:cs typeface="Courier New" pitchFamily="49" charset="0"/>
              </a:rPr>
              <a:t>		</a:t>
            </a:r>
            <a:endParaRPr lang="en-US" smtClean="0"/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114800"/>
            <a:ext cx="7542213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Redirecting STDIN from file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4000"/>
          </a:xfrm>
        </p:spPr>
        <p:txBody>
          <a:bodyPr/>
          <a:lstStyle/>
          <a:p>
            <a:pPr eaLnBrk="1" hangingPunct="1"/>
            <a:r>
              <a:rPr lang="en-US" sz="2800" smtClean="0">
                <a:cs typeface="Courier New" pitchFamily="49" charset="0"/>
              </a:rPr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2800" smtClean="0"/>
              <a:t> command translates from lowercase to uppercase with STDIN being redirected from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/etc/hosts</a:t>
            </a:r>
            <a:r>
              <a:rPr lang="en-US" sz="2800" smtClean="0">
                <a:cs typeface="Courier New" pitchFamily="49" charset="0"/>
              </a:rPr>
              <a:t> file</a:t>
            </a:r>
            <a:r>
              <a:rPr lang="en-US" sz="2800" smtClean="0"/>
              <a:t>: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Courier New" pitchFamily="49" charset="0"/>
                <a:cs typeface="Courier New" pitchFamily="49" charset="0"/>
              </a:rPr>
              <a:t>		</a:t>
            </a:r>
            <a:endParaRPr lang="en-US" smtClean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276600"/>
            <a:ext cx="7543800" cy="146526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STDOUT or 1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Standard Out (STDOUT) is the output from the command when operating correctly. </a:t>
            </a:r>
          </a:p>
          <a:p>
            <a:pPr eaLnBrk="1" hangingPunct="1"/>
            <a:r>
              <a:rPr lang="en-US" sz="2800" smtClean="0"/>
              <a:t>It is usually displayed in the same window where the command is executed.</a:t>
            </a:r>
          </a:p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echo</a:t>
            </a:r>
            <a:r>
              <a:rPr lang="en-US" sz="2800" smtClean="0">
                <a:cs typeface="Courier New" pitchFamily="49" charset="0"/>
              </a:rPr>
              <a:t> command is used to print messages to STDOUT.</a:t>
            </a:r>
          </a:p>
          <a:p>
            <a:pPr eaLnBrk="1" hangingPunct="1"/>
            <a:r>
              <a:rPr lang="en-US" sz="2800" smtClean="0">
                <a:cs typeface="Courier New" pitchFamily="49" charset="0"/>
              </a:rPr>
              <a:t>It can be used to demonstrate how STDOUT can be redirected, as shown on the following slide.</a:t>
            </a:r>
            <a:endParaRPr lang="en-US" sz="28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Redirecting STDOUT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In the example below,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echo Linux 1</a:t>
            </a:r>
            <a:r>
              <a:rPr lang="en-US" sz="2800" smtClean="0">
                <a:cs typeface="Courier New" pitchFamily="49" charset="0"/>
              </a:rPr>
              <a:t> command is executed and the output appears on STDOUT.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eaLnBrk="1" hangingPunct="1"/>
            <a:r>
              <a:rPr lang="en-US" sz="2800" smtClean="0">
                <a:cs typeface="Courier New" pitchFamily="49" charset="0"/>
              </a:rPr>
              <a:t>Then,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echo Linux 1 &gt; a.txt</a:t>
            </a:r>
            <a:r>
              <a:rPr lang="en-US" sz="2800" smtClean="0">
                <a:cs typeface="Courier New" pitchFamily="49" charset="0"/>
              </a:rPr>
              <a:t> command redirects the output to the file a.txt.  </a:t>
            </a:r>
          </a:p>
          <a:p>
            <a:pPr eaLnBrk="1" hangingPunct="1"/>
            <a:r>
              <a:rPr lang="en-US" sz="2800" smtClean="0">
                <a:cs typeface="Courier New" pitchFamily="49" charset="0"/>
              </a:rPr>
              <a:t>Finally, the command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cat</a:t>
            </a:r>
            <a:r>
              <a:rPr lang="en-US" sz="2800" smtClean="0">
                <a:cs typeface="Courier New" pitchFamily="49" charset="0"/>
              </a:rPr>
              <a:t>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a.txt</a:t>
            </a:r>
            <a:r>
              <a:rPr lang="en-US" sz="2800" smtClean="0">
                <a:cs typeface="Courier New" pitchFamily="49" charset="0"/>
              </a:rPr>
              <a:t> sends the file contents to STDOUT, so the output is shown.</a:t>
            </a:r>
            <a:endParaRPr lang="en-US" sz="2800" smtClean="0"/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4648200"/>
            <a:ext cx="6324600" cy="155485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Appending STDOUT redirection 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Using a single arrow &gt; for STDOUT redirection will clobber, or overwrite, the file specified</a:t>
            </a:r>
            <a:r>
              <a:rPr lang="en-US" sz="2800" smtClean="0">
                <a:cs typeface="Courier New" pitchFamily="49" charset="0"/>
              </a:rPr>
              <a:t>. </a:t>
            </a:r>
          </a:p>
          <a:p>
            <a:pPr eaLnBrk="1" hangingPunct="1"/>
            <a:r>
              <a:rPr lang="en-US" sz="2800" smtClean="0">
                <a:cs typeface="Courier New" pitchFamily="49" charset="0"/>
              </a:rPr>
              <a:t>Using the double arrow &gt;&gt; for STDOUT redirection will either create a new file or append an existing one:</a:t>
            </a:r>
            <a:endParaRPr lang="en-US" sz="2800" smtClean="0"/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962400"/>
            <a:ext cx="6207753" cy="216376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STDERR or 2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Standard Error (STDERR) is the output of a command after an error has occurred.</a:t>
            </a:r>
          </a:p>
          <a:p>
            <a:pPr eaLnBrk="1" hangingPunct="1"/>
            <a:r>
              <a:rPr lang="en-US" sz="2800" dirty="0" smtClean="0"/>
              <a:t>It is normally sent to the console/terminal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where the command is executed.</a:t>
            </a:r>
          </a:p>
          <a:p>
            <a:pPr eaLnBrk="1" hangingPunct="1"/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/fake</a:t>
            </a:r>
            <a:r>
              <a:rPr lang="en-US" sz="2800" dirty="0" smtClean="0">
                <a:cs typeface="Courier New" pitchFamily="49" charset="0"/>
              </a:rPr>
              <a:t> </a:t>
            </a:r>
            <a:r>
              <a:rPr lang="en-US" sz="2800" dirty="0" smtClean="0"/>
              <a:t>is a command that will cause an error to be output to STDERR because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/fake</a:t>
            </a:r>
            <a:r>
              <a:rPr lang="en-US" sz="2800" dirty="0" smtClean="0"/>
              <a:t> file does not exist.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830242"/>
            <a:ext cx="6629400" cy="1118851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Redirecting STDERR 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Courier New" pitchFamily="49" charset="0"/>
                <a:cs typeface="Courier New" pitchFamily="49" charset="0"/>
              </a:rPr>
              <a:t>ls /fake 2&gt; /tmp/err.msg</a:t>
            </a:r>
            <a:r>
              <a:rPr lang="en-US" sz="2800" smtClean="0">
                <a:cs typeface="Courier New" pitchFamily="49" charset="0"/>
              </a:rPr>
              <a:t> </a:t>
            </a:r>
            <a:r>
              <a:rPr lang="en-US" sz="2800" smtClean="0"/>
              <a:t>is a command that would cause an error to be sent to STDERR which is then redirected to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/tmp/err.msg</a:t>
            </a:r>
            <a:r>
              <a:rPr lang="en-US" sz="2800" smtClean="0"/>
              <a:t> file. </a:t>
            </a:r>
          </a:p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cat /tmp/err.msg</a:t>
            </a:r>
            <a:r>
              <a:rPr lang="en-US" sz="2800" smtClean="0"/>
              <a:t> command sends the contents of the file to STDOUT to display the file: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038600"/>
            <a:ext cx="7542213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Disposing of STDERR 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Courier New" pitchFamily="49" charset="0"/>
                <a:cs typeface="Courier New" pitchFamily="49" charset="0"/>
              </a:rPr>
              <a:t>ls /fake 2&gt; /dev/null</a:t>
            </a:r>
            <a:r>
              <a:rPr lang="en-US" sz="2800" smtClean="0">
                <a:cs typeface="Courier New" pitchFamily="49" charset="0"/>
              </a:rPr>
              <a:t> </a:t>
            </a:r>
            <a:r>
              <a:rPr lang="en-US" sz="2800" smtClean="0"/>
              <a:t>is a command that would cause STDERR to be redirected to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/dev/null</a:t>
            </a:r>
            <a:r>
              <a:rPr lang="en-US" sz="2800" smtClean="0"/>
              <a:t> file, in effect disposing of the error message. </a:t>
            </a:r>
          </a:p>
          <a:p>
            <a:pPr eaLnBrk="1" hangingPunct="1"/>
            <a:r>
              <a:rPr lang="en-US" sz="2800" smtClean="0"/>
              <a:t>Notice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cat /dev/null</a:t>
            </a:r>
            <a:r>
              <a:rPr lang="en-US" sz="2800" smtClean="0">
                <a:cs typeface="Courier New" pitchFamily="49" charset="0"/>
              </a:rPr>
              <a:t> </a:t>
            </a:r>
            <a:r>
              <a:rPr lang="en-US" sz="2800" smtClean="0"/>
              <a:t>displays no visible output.</a:t>
            </a: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038600"/>
            <a:ext cx="75438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Working with STDERR and STDOUT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find</a:t>
            </a:r>
            <a:r>
              <a:rPr lang="en-US" sz="2800" dirty="0" smtClean="0"/>
              <a:t> is a command that searches the </a:t>
            </a:r>
            <a:r>
              <a:rPr lang="en-US" sz="2800" dirty="0" err="1" smtClean="0"/>
              <a:t>filesystem</a:t>
            </a:r>
            <a:r>
              <a:rPr lang="en-US" sz="2800" dirty="0" smtClean="0"/>
              <a:t>. </a:t>
            </a:r>
          </a:p>
          <a:p>
            <a:pPr eaLnBrk="1" hangingPunct="1"/>
            <a:r>
              <a:rPr lang="en-US" sz="2800" dirty="0" smtClean="0"/>
              <a:t>It sends output to STDOUT when it successfully locates a file that matches your criteria. </a:t>
            </a:r>
          </a:p>
          <a:p>
            <a:pPr eaLnBrk="1" hangingPunct="1"/>
            <a:r>
              <a:rPr lang="en-US" sz="2800" dirty="0" smtClean="0"/>
              <a:t>It sends output to STDERR when it fails to access a directory.  </a:t>
            </a:r>
          </a:p>
          <a:p>
            <a:pPr eaLnBrk="1" hangingPunct="1"/>
            <a:r>
              <a:rPr lang="en-US" sz="2800" dirty="0" smtClean="0"/>
              <a:t>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find</a:t>
            </a:r>
            <a:r>
              <a:rPr lang="en-US" sz="2800" dirty="0" smtClean="0"/>
              <a:t> command will be used to demonstrate redirecting both STDOUT and STDERR on the following slides. </a:t>
            </a:r>
          </a:p>
          <a:p>
            <a:pPr eaLnBrk="1" hangingPunct="1"/>
            <a:r>
              <a:rPr lang="en-US" sz="2800" dirty="0" smtClean="0"/>
              <a:t>More detail about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find</a:t>
            </a:r>
            <a:r>
              <a:rPr lang="en-US" sz="2800" dirty="0" smtClean="0"/>
              <a:t> command appears later in this chapter.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3.2 Searching and Extracting Data from Files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Piping and redirection</a:t>
            </a:r>
          </a:p>
          <a:p>
            <a:pPr lvl="1"/>
            <a:r>
              <a:rPr lang="en-US" dirty="0" smtClean="0"/>
              <a:t>Partial POSIX</a:t>
            </a:r>
          </a:p>
        </p:txBody>
      </p:sp>
    </p:spTree>
    <p:extLst>
      <p:ext uri="{BB962C8B-B14F-4D97-AF65-F5344CB8AC3E}">
        <p14:creationId xmlns:p14="http://schemas.microsoft.com/office/powerpoint/2010/main" val="94443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STDERR and STDOUT Example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following example demonstrates the </a:t>
            </a:r>
            <a:r>
              <a:rPr lang="en-US" sz="2800" smtClean="0">
                <a:latin typeface="Courier New" pitchFamily="49" charset="0"/>
              </a:rPr>
              <a:t>find</a:t>
            </a:r>
            <a:r>
              <a:rPr lang="en-US" sz="2800" smtClean="0"/>
              <a:t> command searching recursively the </a:t>
            </a:r>
            <a:r>
              <a:rPr lang="en-US" sz="2800" smtClean="0">
                <a:latin typeface="Courier New" pitchFamily="49" charset="0"/>
              </a:rPr>
              <a:t>/etc/pki</a:t>
            </a:r>
            <a:r>
              <a:rPr lang="en-US" sz="2800" smtClean="0"/>
              <a:t> directory for any files matching "*.crt". </a:t>
            </a:r>
          </a:p>
          <a:p>
            <a:pPr eaLnBrk="1" hangingPunct="1"/>
            <a:r>
              <a:rPr lang="en-US" sz="2800" smtClean="0"/>
              <a:t>Two lines of STDERR and two lines of STDOUT messages appear: 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893" y="4038600"/>
            <a:ext cx="7542213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Isolating STDERR 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In the next example, the STDOUT output is redirected to the </a:t>
            </a:r>
            <a:r>
              <a:rPr lang="en-US" sz="2800" smtClean="0">
                <a:latin typeface="Courier New" pitchFamily="49" charset="0"/>
              </a:rPr>
              <a:t>/dev/null</a:t>
            </a:r>
            <a:r>
              <a:rPr lang="en-US" sz="2800" smtClean="0"/>
              <a:t> file, so the STDERR output alone is sent to the terminal window:</a:t>
            </a:r>
            <a:endParaRPr lang="en-US" smtClean="0"/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124200"/>
            <a:ext cx="754221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Isolating STDOUT 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z="2800" smtClean="0"/>
              <a:t>In the next example, the STDERR output is now redirected to </a:t>
            </a:r>
            <a:r>
              <a:rPr lang="en-US" sz="2800" smtClean="0">
                <a:latin typeface="Courier New" pitchFamily="49" charset="0"/>
              </a:rPr>
              <a:t>/dev/null</a:t>
            </a:r>
            <a:r>
              <a:rPr lang="en-US" sz="2800" smtClean="0"/>
              <a:t> file, so the STDOUT output alone is sent to the terminal window:</a:t>
            </a:r>
            <a:endParaRPr lang="en-US" smtClean="0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124200"/>
            <a:ext cx="7542213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Redirecting Multiple Streams Separately 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In the next example, the STDERR output is sent to the crt.err file and the STDOUT output is sent to the crt.txt file: </a:t>
            </a:r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124200"/>
            <a:ext cx="7542213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Redirecting Multiple Streams Combined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cs typeface="Courier New" pitchFamily="49" charset="0"/>
              </a:rPr>
              <a:t>In this example, both STDOUT and STERR are redirected into the same file, crt.all:</a:t>
            </a:r>
            <a:endParaRPr lang="en-US" sz="2800" smtClean="0"/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590800"/>
            <a:ext cx="7543800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find </a:t>
            </a:r>
            <a:r>
              <a:rPr lang="en-US" dirty="0"/>
              <a:t>C</a:t>
            </a:r>
            <a:r>
              <a:rPr lang="en-US" dirty="0" smtClean="0"/>
              <a:t>ommand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Searching with find command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525962"/>
          </a:xfrm>
        </p:spPr>
        <p:txBody>
          <a:bodyPr/>
          <a:lstStyle/>
          <a:p>
            <a:pPr eaLnBrk="1" hangingPunct="1"/>
            <a:r>
              <a:rPr lang="en-US" sz="2800" smtClean="0"/>
              <a:t>The filesystem has hundreds of directories with thousands of files making finding files challenging.</a:t>
            </a:r>
          </a:p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find</a:t>
            </a:r>
            <a:r>
              <a:rPr lang="en-US" sz="2800" smtClean="0"/>
              <a:t> command is a powerful tool to be able to search for files in different ways including:</a:t>
            </a:r>
          </a:p>
          <a:p>
            <a:pPr lvl="1" eaLnBrk="1" hangingPunct="1"/>
            <a:r>
              <a:rPr lang="en-US" sz="2400" smtClean="0"/>
              <a:t>name</a:t>
            </a:r>
          </a:p>
          <a:p>
            <a:pPr lvl="1" eaLnBrk="1" hangingPunct="1"/>
            <a:r>
              <a:rPr lang="en-US" sz="2400" smtClean="0"/>
              <a:t>size</a:t>
            </a:r>
          </a:p>
          <a:p>
            <a:pPr lvl="1" eaLnBrk="1" hangingPunct="1"/>
            <a:r>
              <a:rPr lang="en-US" sz="2400" smtClean="0"/>
              <a:t>date</a:t>
            </a:r>
          </a:p>
          <a:p>
            <a:pPr lvl="1" eaLnBrk="1" hangingPunct="1"/>
            <a:r>
              <a:rPr lang="en-US" sz="2400" smtClean="0"/>
              <a:t>ownership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Syntax of find command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find</a:t>
            </a:r>
            <a:r>
              <a:rPr lang="en-US" sz="2800" smtClean="0"/>
              <a:t> command has the following syntax:</a:t>
            </a:r>
          </a:p>
          <a:p>
            <a:pPr lvl="1" eaLnBrk="1" hangingPunct="1"/>
            <a:r>
              <a:rPr lang="en-US" sz="1800" smtClean="0">
                <a:latin typeface="Courier New" pitchFamily="49" charset="0"/>
                <a:cs typeface="Courier New" pitchFamily="49" charset="0"/>
              </a:rPr>
              <a:t>find [start_dir] [search_op] [criteria] [result]</a:t>
            </a:r>
          </a:p>
          <a:p>
            <a:pPr eaLnBrk="1" hangingPunct="1"/>
            <a:r>
              <a:rPr lang="en-US" sz="2800" smtClean="0"/>
              <a:t>If the starting directory (start_dir)</a:t>
            </a:r>
            <a:r>
              <a:rPr lang="en-US" smtClean="0"/>
              <a:t> </a:t>
            </a:r>
            <a:r>
              <a:rPr lang="en-US" sz="2800" smtClean="0"/>
              <a:t>is not specified, then the current directory is assumed.</a:t>
            </a:r>
          </a:p>
          <a:p>
            <a:pPr eaLnBrk="1" hangingPunct="1"/>
            <a:r>
              <a:rPr lang="en-US" sz="2800" smtClean="0"/>
              <a:t>The search option (search_op) is how the search will be done.  For example, use the </a:t>
            </a:r>
            <a:r>
              <a:rPr lang="en-US" sz="2800" smtClean="0">
                <a:latin typeface="Courier New" pitchFamily="49" charset="0"/>
              </a:rPr>
              <a:t>-name</a:t>
            </a:r>
            <a:r>
              <a:rPr lang="en-US" sz="2800" smtClean="0"/>
              <a:t> option to search by name.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Syntax of find command (cont'd)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search criteria (criteria) is the data to be used with the search option. So, if the search option was -name, then the search criteria would be the name of the file to find.</a:t>
            </a:r>
          </a:p>
          <a:p>
            <a:pPr eaLnBrk="1" hangingPunct="1"/>
            <a:r>
              <a:rPr lang="en-US" sz="2800" smtClean="0"/>
              <a:t>The result option (result) defaults to </a:t>
            </a:r>
            <a:r>
              <a:rPr lang="en-US" sz="2800" smtClean="0">
                <a:latin typeface="Courier New" pitchFamily="49" charset="0"/>
              </a:rPr>
              <a:t>-print</a:t>
            </a:r>
            <a:r>
              <a:rPr lang="en-US" sz="2800" smtClean="0"/>
              <a:t>, which will output the names of the files that are found. Other result options can perform actions on the files that are found.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Searching by file name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cs typeface="Courier New" pitchFamily="49" charset="0"/>
              </a:rPr>
              <a:t>Consider the following command: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	find /etc/pki -name "*.crt"</a:t>
            </a:r>
            <a:endParaRPr lang="en-US" smtClean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en-US" sz="2800" smtClean="0">
                <a:cs typeface="Courier New" pitchFamily="49" charset="0"/>
              </a:rPr>
              <a:t>Begins searching recursively from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/etc/pki</a:t>
            </a:r>
            <a:r>
              <a:rPr lang="en-US" sz="2800" smtClean="0">
                <a:cs typeface="Courier New" pitchFamily="49" charset="0"/>
              </a:rPr>
              <a:t> directory</a:t>
            </a:r>
          </a:p>
          <a:p>
            <a:pPr eaLnBrk="1" hangingPunct="1"/>
            <a:r>
              <a:rPr lang="en-US" sz="2800" smtClean="0">
                <a:cs typeface="Courier New" pitchFamily="49" charset="0"/>
              </a:rPr>
              <a:t>Output any file names that match "*.crt" (anything that ends in ".crt“).</a:t>
            </a:r>
          </a:p>
          <a:p>
            <a:pPr eaLnBrk="1" hangingPunct="1"/>
            <a:endParaRPr lang="en-US" sz="2800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4629557"/>
            <a:ext cx="6172200" cy="1496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Command Line and Redirection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Displaying file detail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The option </a:t>
            </a:r>
            <a:r>
              <a:rPr lang="en-US" sz="2800" dirty="0" smtClean="0">
                <a:latin typeface="Courier New" pitchFamily="49" charset="0"/>
              </a:rPr>
              <a:t>-</a:t>
            </a:r>
            <a:r>
              <a:rPr lang="en-US" sz="2800" dirty="0" err="1" smtClean="0">
                <a:latin typeface="Courier New" pitchFamily="49" charset="0"/>
              </a:rPr>
              <a:t>ls</a:t>
            </a:r>
            <a:r>
              <a:rPr lang="en-US" sz="2800" dirty="0" smtClean="0"/>
              <a:t> will create output similar to the </a:t>
            </a:r>
            <a:r>
              <a:rPr lang="en-US" sz="2800" dirty="0" err="1" smtClean="0">
                <a:latin typeface="Courier New" pitchFamily="49" charset="0"/>
              </a:rPr>
              <a:t>ls</a:t>
            </a:r>
            <a:r>
              <a:rPr lang="en-US" sz="2800" dirty="0" smtClean="0">
                <a:latin typeface="Courier New" pitchFamily="49" charset="0"/>
              </a:rPr>
              <a:t> -l</a:t>
            </a:r>
            <a:r>
              <a:rPr lang="en-US" sz="2800" dirty="0" smtClean="0"/>
              <a:t> command.  (show both)</a:t>
            </a:r>
          </a:p>
          <a:p>
            <a:pPr eaLnBrk="1" hangingPunct="1"/>
            <a:r>
              <a:rPr lang="en-US" sz="2800" dirty="0" smtClean="0"/>
              <a:t>The columns output are: </a:t>
            </a:r>
            <a:r>
              <a:rPr lang="en-US" sz="2800" dirty="0" err="1" smtClean="0"/>
              <a:t>inode</a:t>
            </a:r>
            <a:r>
              <a:rPr lang="en-US" sz="2800" dirty="0" smtClean="0"/>
              <a:t>, blocks used, permissions, link count, user owner, group owner, size, date/time, and file name.</a:t>
            </a:r>
          </a:p>
          <a:p>
            <a:pPr eaLnBrk="1" hangingPunct="1"/>
            <a:endParaRPr lang="en-US" sz="2800" dirty="0" smtClean="0"/>
          </a:p>
        </p:txBody>
      </p:sp>
      <p:pic>
        <p:nvPicPr>
          <p:cNvPr id="450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962400"/>
            <a:ext cx="6858000" cy="2020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Searching by file size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-size</a:t>
            </a:r>
            <a:r>
              <a:rPr lang="en-US" sz="2800" smtClean="0"/>
              <a:t> option can be used by find to search by its size.</a:t>
            </a:r>
          </a:p>
          <a:p>
            <a:pPr eaLnBrk="1" hangingPunct="1"/>
            <a:r>
              <a:rPr lang="en-US" sz="2800" smtClean="0"/>
              <a:t>Large units can be specified as K, M, G, etc.</a:t>
            </a:r>
          </a:p>
          <a:p>
            <a:pPr eaLnBrk="1" hangingPunct="1"/>
            <a:r>
              <a:rPr lang="en-US" sz="2800" smtClean="0"/>
              <a:t>Using +1M means more than one megabyte.</a:t>
            </a:r>
          </a:p>
          <a:p>
            <a:pPr eaLnBrk="1" hangingPunct="1"/>
            <a:r>
              <a:rPr lang="en-US" sz="2800" smtClean="0"/>
              <a:t>Using -1M means less than one megabyte.</a:t>
            </a: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114800"/>
            <a:ext cx="6858000" cy="1859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Useful options for find command</a:t>
            </a:r>
          </a:p>
        </p:txBody>
      </p:sp>
      <p:graphicFrame>
        <p:nvGraphicFramePr>
          <p:cNvPr id="47142" name="Group 3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17669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Example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Meaning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-maxdepth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-maxdepth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Only search specified directory and its immediate subdirectories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-group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-group payroll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Find any files owned by the payroll group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-iname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-iname hosts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Case insensitive search by filename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-mmin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-mmin -10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Find any files modified in the last ten minutes or less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-type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Find only regular files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-user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-user bob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Find any files owned by the user bob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less Command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Viewing files with less command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less</a:t>
            </a:r>
            <a:r>
              <a:rPr lang="en-US" sz="2800" smtClean="0"/>
              <a:t> command is a </a:t>
            </a:r>
            <a:r>
              <a:rPr lang="en-US" sz="2800" i="1" smtClean="0"/>
              <a:t>pager</a:t>
            </a:r>
            <a:r>
              <a:rPr lang="en-US" sz="2800" smtClean="0"/>
              <a:t> command designed to display only one page of data at a time.</a:t>
            </a:r>
          </a:p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more</a:t>
            </a:r>
            <a:r>
              <a:rPr lang="en-US" sz="2800" smtClean="0"/>
              <a:t> command is another </a:t>
            </a:r>
            <a:r>
              <a:rPr lang="en-US" sz="2800" i="1" smtClean="0"/>
              <a:t>pager</a:t>
            </a:r>
            <a:r>
              <a:rPr lang="en-US" sz="2800" smtClean="0"/>
              <a:t> command that has less features than the </a:t>
            </a:r>
            <a:r>
              <a:rPr lang="en-US" sz="2800" smtClean="0">
                <a:latin typeface="Courier New" pitchFamily="49" charset="0"/>
              </a:rPr>
              <a:t>less</a:t>
            </a:r>
            <a:r>
              <a:rPr lang="en-US" sz="2800" smtClean="0"/>
              <a:t> command.</a:t>
            </a:r>
          </a:p>
          <a:p>
            <a:pPr eaLnBrk="1" hangingPunct="1"/>
            <a:r>
              <a:rPr lang="en-US" sz="2800" smtClean="0"/>
              <a:t>Both commands allow the user to move back and forth with movement commands to view one page at a time.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help screen in less</a:t>
            </a:r>
          </a:p>
        </p:txBody>
      </p:sp>
      <p:sp>
        <p:nvSpPr>
          <p:cNvPr id="49154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Once in the </a:t>
            </a:r>
            <a:r>
              <a:rPr lang="en-US" sz="2800" smtClean="0">
                <a:latin typeface="Courier New" pitchFamily="49" charset="0"/>
              </a:rPr>
              <a:t>less</a:t>
            </a:r>
            <a:r>
              <a:rPr lang="en-US" sz="2800" smtClean="0"/>
              <a:t> program, pressing the "h" key will display the help screen:</a:t>
            </a: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514600"/>
            <a:ext cx="572573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less movement commands</a:t>
            </a: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As seen in the help screen,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less</a:t>
            </a:r>
            <a:r>
              <a:rPr lang="en-US" sz="2800" smtClean="0"/>
              <a:t> command has many movement commands.  The most common commands are:</a:t>
            </a:r>
          </a:p>
          <a:p>
            <a:pPr eaLnBrk="1" hangingPunct="1"/>
            <a:endParaRPr lang="en-US" sz="28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3276600"/>
          <a:ext cx="6096000" cy="2225676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Movement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Key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Window forward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Spacebar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Window backward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Line forward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Enter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Exit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Help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less searching commands</a:t>
            </a:r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Type </a:t>
            </a:r>
            <a:r>
              <a:rPr lang="en-US" sz="2800" b="1" smtClean="0"/>
              <a:t>/</a:t>
            </a:r>
            <a:r>
              <a:rPr lang="en-US" sz="2800" smtClean="0"/>
              <a:t> to search from cursor to end of file.</a:t>
            </a:r>
          </a:p>
          <a:p>
            <a:pPr eaLnBrk="1" hangingPunct="1"/>
            <a:r>
              <a:rPr lang="en-US" sz="2800" smtClean="0"/>
              <a:t>Type </a:t>
            </a:r>
            <a:r>
              <a:rPr lang="en-US" sz="2800" b="1" smtClean="0"/>
              <a:t>?</a:t>
            </a:r>
            <a:r>
              <a:rPr lang="en-US" sz="2800" smtClean="0"/>
              <a:t> to search from cursor to beginning of file.</a:t>
            </a:r>
          </a:p>
          <a:p>
            <a:pPr eaLnBrk="1" hangingPunct="1"/>
            <a:r>
              <a:rPr lang="en-US" sz="2800" smtClean="0"/>
              <a:t>Type pattern to search and press </a:t>
            </a:r>
            <a:r>
              <a:rPr lang="en-US" sz="2800" b="1" smtClean="0"/>
              <a:t>Enter.</a:t>
            </a:r>
          </a:p>
          <a:p>
            <a:pPr eaLnBrk="1" hangingPunct="1"/>
            <a:r>
              <a:rPr lang="en-US" sz="2800" smtClean="0"/>
              <a:t>If more than one match found, press </a:t>
            </a:r>
            <a:r>
              <a:rPr lang="en-US" sz="2800" b="1" smtClean="0"/>
              <a:t>n</a:t>
            </a:r>
            <a:r>
              <a:rPr lang="en-US" sz="2800" smtClean="0"/>
              <a:t> to go to next match or </a:t>
            </a:r>
            <a:r>
              <a:rPr lang="en-US" sz="2800" b="1" smtClean="0"/>
              <a:t>N</a:t>
            </a:r>
            <a:r>
              <a:rPr lang="en-US" sz="2800" smtClean="0"/>
              <a:t> to go to previous match.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/>
              <a:t>h</a:t>
            </a:r>
            <a:r>
              <a:rPr lang="en-US" dirty="0" smtClean="0"/>
              <a:t>ead or tail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Filtering with head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cs typeface="Courier New" pitchFamily="49" charset="0"/>
              </a:rPr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head</a:t>
            </a:r>
            <a:r>
              <a:rPr lang="en-US" sz="2800" smtClean="0"/>
              <a:t> command displays the first ten lines of a file by default.</a:t>
            </a:r>
          </a:p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-n</a:t>
            </a:r>
            <a:r>
              <a:rPr lang="en-US" sz="2800" smtClean="0"/>
              <a:t> option allows for the number of lines to be displayed to be specified.</a:t>
            </a:r>
          </a:p>
        </p:txBody>
      </p:sp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581400"/>
            <a:ext cx="7542213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Command Line Pipes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pipe character ( | ) can be used between two commands to send the output of the first as input to the second:</a:t>
            </a:r>
          </a:p>
          <a:p>
            <a:pPr lvl="1" eaLnBrk="1" hangingPunct="1"/>
            <a:r>
              <a:rPr lang="en-US" smtClean="0">
                <a:latin typeface="Courier New" pitchFamily="49" charset="0"/>
                <a:cs typeface="Courier New" pitchFamily="49" charset="0"/>
              </a:rPr>
              <a:t>ls /etc | head</a:t>
            </a:r>
          </a:p>
          <a:p>
            <a:pPr eaLnBrk="1" hangingPunct="1"/>
            <a:r>
              <a:rPr lang="en-US" smtClean="0">
                <a:cs typeface="Courier New" pitchFamily="49" charset="0"/>
              </a:rPr>
              <a:t>The output of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ls /etc </a:t>
            </a:r>
            <a:r>
              <a:rPr lang="en-US" smtClean="0">
                <a:cs typeface="Courier New" pitchFamily="49" charset="0"/>
              </a:rPr>
              <a:t>is sent to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head</a:t>
            </a:r>
            <a:r>
              <a:rPr lang="en-US" smtClean="0">
                <a:cs typeface="Courier New" pitchFamily="49" charset="0"/>
              </a:rPr>
              <a:t> as input.</a:t>
            </a:r>
          </a:p>
        </p:txBody>
      </p:sp>
    </p:spTree>
    <p:extLst>
      <p:ext uri="{BB962C8B-B14F-4D97-AF65-F5344CB8AC3E}">
        <p14:creationId xmlns:p14="http://schemas.microsoft.com/office/powerpoint/2010/main" val="17802928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head with negative lines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819400"/>
          </a:xfrm>
        </p:spPr>
        <p:txBody>
          <a:bodyPr/>
          <a:lstStyle/>
          <a:p>
            <a:pPr eaLnBrk="1" hangingPunct="1"/>
            <a:r>
              <a:rPr lang="en-US" sz="2800" smtClean="0"/>
              <a:t>Normally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head</a:t>
            </a:r>
            <a:r>
              <a:rPr lang="en-US" sz="2800" smtClean="0"/>
              <a:t> command displays the number of lines specified from the top of the file.</a:t>
            </a:r>
          </a:p>
          <a:p>
            <a:pPr eaLnBrk="1" hangingPunct="1"/>
            <a:r>
              <a:rPr lang="en-US" sz="2800" smtClean="0"/>
              <a:t>Using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-n</a:t>
            </a:r>
            <a:r>
              <a:rPr lang="en-US" sz="2800" smtClean="0"/>
              <a:t> with a negative value, indicates how many lines from the bottom to not show.</a:t>
            </a:r>
          </a:p>
          <a:p>
            <a:pPr eaLnBrk="1" hangingPunct="1"/>
            <a:r>
              <a:rPr lang="en-US" sz="2800" smtClean="0"/>
              <a:t>This example shows all lines from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/etc/passwd</a:t>
            </a:r>
            <a:r>
              <a:rPr lang="en-US" sz="2800" smtClean="0"/>
              <a:t> except the last thirty-two.</a:t>
            </a:r>
          </a:p>
          <a:p>
            <a:pPr eaLnBrk="1" hangingPunct="1">
              <a:buFont typeface="Arial" charset="0"/>
              <a:buNone/>
            </a:pPr>
            <a:endParaRPr lang="en-US" sz="2800" smtClean="0"/>
          </a:p>
        </p:txBody>
      </p:sp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267200"/>
            <a:ext cx="7542213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Filtering with tail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cs typeface="Courier New" pitchFamily="49" charset="0"/>
              </a:rPr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tail</a:t>
            </a:r>
            <a:r>
              <a:rPr lang="en-US" sz="2800" smtClean="0"/>
              <a:t> command displays the last ten lines of a file by default.</a:t>
            </a:r>
          </a:p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</a:rPr>
              <a:t>-n</a:t>
            </a:r>
            <a:r>
              <a:rPr lang="en-US" sz="2800" smtClean="0"/>
              <a:t> option allows for the number of lines to be displayed to be specified:</a:t>
            </a:r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581400"/>
            <a:ext cx="7543800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tail with positive lines</a:t>
            </a:r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If the </a:t>
            </a:r>
            <a:r>
              <a:rPr lang="en-US" sz="2800" smtClean="0">
                <a:latin typeface="Courier New" pitchFamily="49" charset="0"/>
              </a:rPr>
              <a:t>-n</a:t>
            </a:r>
            <a:r>
              <a:rPr lang="en-US" sz="2800" smtClean="0"/>
              <a:t> option specifies the number of lines to be displayed with a plus ( + ) prefix, then the </a:t>
            </a:r>
            <a:r>
              <a:rPr lang="en-US" sz="2800" smtClean="0">
                <a:latin typeface="Courier New" pitchFamily="49" charset="0"/>
              </a:rPr>
              <a:t>tail</a:t>
            </a:r>
            <a:r>
              <a:rPr lang="en-US" sz="2800" smtClean="0"/>
              <a:t> command interprets that to mean to display from that line number to the end of the file:</a:t>
            </a:r>
          </a:p>
        </p:txBody>
      </p:sp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5350" y="3581400"/>
            <a:ext cx="7542213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Following with tail</a:t>
            </a:r>
          </a:p>
        </p:txBody>
      </p:sp>
      <p:sp>
        <p:nvSpPr>
          <p:cNvPr id="5632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19400"/>
          </a:xfrm>
        </p:spPr>
        <p:txBody>
          <a:bodyPr/>
          <a:lstStyle/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tail</a:t>
            </a:r>
            <a:r>
              <a:rPr lang="en-US" sz="2800" smtClean="0"/>
              <a:t> command is able to monitor changes a file and print them out as they occur by using </a:t>
            </a:r>
            <a:r>
              <a:rPr lang="en-US" sz="2800" smtClean="0">
                <a:latin typeface="Courier New" pitchFamily="49" charset="0"/>
              </a:rPr>
              <a:t>-f</a:t>
            </a:r>
            <a:r>
              <a:rPr lang="en-US" sz="2800" smtClean="0"/>
              <a:t> option.</a:t>
            </a:r>
          </a:p>
          <a:p>
            <a:pPr eaLnBrk="1" hangingPunct="1"/>
            <a:r>
              <a:rPr lang="en-US" sz="2800" smtClean="0"/>
              <a:t>System administrators frequently follow log files in order to troubleshoot system problems.</a:t>
            </a:r>
          </a:p>
          <a:p>
            <a:pPr eaLnBrk="1" hangingPunct="1"/>
            <a:r>
              <a:rPr lang="en-US" sz="2800" smtClean="0"/>
              <a:t>The user must terminate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tail</a:t>
            </a:r>
            <a:r>
              <a:rPr lang="en-US" sz="2800" smtClean="0"/>
              <a:t> command when following with the </a:t>
            </a:r>
            <a:r>
              <a:rPr lang="en-US" sz="2800" smtClean="0">
                <a:latin typeface="Courier New" pitchFamily="49" charset="0"/>
              </a:rPr>
              <a:t>–f</a:t>
            </a:r>
            <a:r>
              <a:rPr lang="en-US" sz="2800" smtClean="0"/>
              <a:t> option by using CTRL-C.</a:t>
            </a:r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893" y="4419600"/>
            <a:ext cx="7542213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sort Command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Sorting files or input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sort</a:t>
            </a:r>
            <a:r>
              <a:rPr lang="en-US" sz="2800" smtClean="0"/>
              <a:t> command will rearrange its output lines according to one or more fields you specify for sorting.</a:t>
            </a:r>
          </a:p>
          <a:p>
            <a:pPr eaLnBrk="1" hangingPunct="1"/>
            <a:r>
              <a:rPr lang="en-US" sz="2800" smtClean="0"/>
              <a:t>Fields are separated by whitespace, although with the </a:t>
            </a:r>
            <a:r>
              <a:rPr lang="en-US" sz="2800" smtClean="0">
                <a:latin typeface="Courier New" pitchFamily="49" charset="0"/>
              </a:rPr>
              <a:t>–t</a:t>
            </a:r>
            <a:r>
              <a:rPr lang="en-US" sz="2800" smtClean="0"/>
              <a:t> option, you can specify the delimiter.</a:t>
            </a:r>
          </a:p>
          <a:p>
            <a:pPr eaLnBrk="1" hangingPunct="1"/>
            <a:r>
              <a:rPr lang="en-US" sz="2800" smtClean="0"/>
              <a:t>The default sort is in ascending order, but you can use the </a:t>
            </a:r>
            <a:r>
              <a:rPr lang="en-US" sz="2800" smtClean="0">
                <a:latin typeface="Courier New" pitchFamily="49" charset="0"/>
              </a:rPr>
              <a:t>-r</a:t>
            </a:r>
            <a:r>
              <a:rPr lang="en-US" sz="2800" smtClean="0"/>
              <a:t> option to reverse the sorting of a field.</a:t>
            </a:r>
          </a:p>
          <a:p>
            <a:pPr eaLnBrk="1" hangingPunct="1"/>
            <a:r>
              <a:rPr lang="en-US" sz="2800" smtClean="0"/>
              <a:t>The default sort is a dictionary sort, but you can use the </a:t>
            </a:r>
            <a:r>
              <a:rPr lang="en-US" sz="2800" smtClean="0">
                <a:latin typeface="Courier New" pitchFamily="49" charset="0"/>
              </a:rPr>
              <a:t>-n</a:t>
            </a:r>
            <a:r>
              <a:rPr lang="en-US" sz="2800" smtClean="0"/>
              <a:t> option to make it a numeric sort.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of sort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In the following example, the </a:t>
            </a:r>
            <a:r>
              <a:rPr lang="en-US" sz="2800" smtClean="0">
                <a:latin typeface="Courier New" pitchFamily="49" charset="0"/>
              </a:rPr>
              <a:t>/etc/passwd</a:t>
            </a:r>
            <a:r>
              <a:rPr lang="en-US" sz="2800" smtClean="0"/>
              <a:t> file is sorted using a : character as a delimiter, by the fourth field numerically and then the third field numerically in reverse:</a:t>
            </a:r>
          </a:p>
        </p:txBody>
      </p:sp>
      <p:pic>
        <p:nvPicPr>
          <p:cNvPr id="583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505200"/>
            <a:ext cx="7542213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File Statistics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File statistics with wc command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wc</a:t>
            </a:r>
            <a:r>
              <a:rPr lang="en-US" sz="2800" smtClean="0"/>
              <a:t> command outputs up to three statistics for each file it is given as an argument.</a:t>
            </a:r>
          </a:p>
          <a:p>
            <a:pPr eaLnBrk="1" hangingPunct="1"/>
            <a:r>
              <a:rPr lang="en-US" sz="2800" smtClean="0"/>
              <a:t>By default,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wc</a:t>
            </a:r>
            <a:r>
              <a:rPr lang="en-US" sz="2800" smtClean="0"/>
              <a:t> displays the lines, words and bytes contained in each file.</a:t>
            </a:r>
          </a:p>
          <a:p>
            <a:pPr eaLnBrk="1" hangingPunct="1"/>
            <a:r>
              <a:rPr lang="en-US" sz="2800" smtClean="0"/>
              <a:t>If provided more than one file, then it also calculates the totals of all files.</a:t>
            </a:r>
          </a:p>
          <a:p>
            <a:pPr eaLnBrk="1" hangingPunct="1"/>
            <a:r>
              <a:rPr lang="en-US" sz="2800" smtClean="0"/>
              <a:t>To view individual statistics, specify </a:t>
            </a:r>
            <a:r>
              <a:rPr lang="en-US" sz="2800" smtClean="0">
                <a:latin typeface="Courier New" pitchFamily="49" charset="0"/>
              </a:rPr>
              <a:t>-l</a:t>
            </a:r>
            <a:r>
              <a:rPr lang="en-US" sz="2800" smtClean="0"/>
              <a:t> for lines, </a:t>
            </a:r>
            <a:r>
              <a:rPr lang="en-US" sz="2800" smtClean="0">
                <a:latin typeface="Courier New" pitchFamily="49" charset="0"/>
              </a:rPr>
              <a:t>-w</a:t>
            </a:r>
            <a:r>
              <a:rPr lang="en-US" sz="2800" smtClean="0"/>
              <a:t> for words or </a:t>
            </a:r>
            <a:r>
              <a:rPr lang="en-US" sz="2800" smtClean="0">
                <a:latin typeface="Courier New" pitchFamily="49" charset="0"/>
              </a:rPr>
              <a:t>-c</a:t>
            </a:r>
            <a:r>
              <a:rPr lang="en-US" sz="2800" smtClean="0"/>
              <a:t> for bytes. 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of wc command</a:t>
            </a:r>
          </a:p>
        </p:txBody>
      </p:sp>
      <p:sp>
        <p:nvSpPr>
          <p:cNvPr id="604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To analyze the number of lines, words and bytes in the </a:t>
            </a:r>
            <a:r>
              <a:rPr lang="en-US" sz="2800" smtClean="0">
                <a:latin typeface="Courier New" pitchFamily="49" charset="0"/>
              </a:rPr>
              <a:t>/etc/passwd</a:t>
            </a:r>
            <a:r>
              <a:rPr lang="en-US" sz="2800" smtClean="0"/>
              <a:t> and </a:t>
            </a:r>
            <a:r>
              <a:rPr lang="en-US" sz="2800" smtClean="0">
                <a:latin typeface="Courier New" pitchFamily="49" charset="0"/>
              </a:rPr>
              <a:t>/etc/passwd-</a:t>
            </a:r>
            <a:r>
              <a:rPr lang="en-US" sz="2800" smtClean="0"/>
              <a:t> files, the following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wc</a:t>
            </a:r>
            <a:r>
              <a:rPr lang="en-US" sz="2800" smtClean="0"/>
              <a:t> command could be executed:</a:t>
            </a:r>
          </a:p>
        </p:txBody>
      </p:sp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143250"/>
            <a:ext cx="7542213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Command Line Pipelines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Multiple commands can be combined to form </a:t>
            </a:r>
            <a:r>
              <a:rPr lang="en-US" sz="2800" i="1" smtClean="0"/>
              <a:t>pipelines</a:t>
            </a:r>
            <a:r>
              <a:rPr lang="en-US" sz="2800" smtClean="0"/>
              <a:t>. The order in which commands are added to the pipeline can affect the output: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5900" y="3032765"/>
            <a:ext cx="5676900" cy="151559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85900" y="4653221"/>
            <a:ext cx="5688842" cy="148659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wc with pipes</a:t>
            </a:r>
          </a:p>
        </p:txBody>
      </p:sp>
      <p:sp>
        <p:nvSpPr>
          <p:cNvPr id="614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wc</a:t>
            </a:r>
            <a:r>
              <a:rPr lang="en-US" sz="2800" smtClean="0"/>
              <a:t> command is often used with pipes so that the output of a command can be analyzed.</a:t>
            </a:r>
          </a:p>
          <a:p>
            <a:pPr eaLnBrk="1" hangingPunct="1"/>
            <a:r>
              <a:rPr lang="en-US" sz="2800" smtClean="0"/>
              <a:t>Using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wc -l</a:t>
            </a:r>
            <a:r>
              <a:rPr lang="en-US" sz="2800" smtClean="0">
                <a:cs typeface="Courier New" pitchFamily="49" charset="0"/>
              </a:rPr>
              <a:t> </a:t>
            </a:r>
            <a:r>
              <a:rPr lang="en-US" sz="2800" smtClean="0"/>
              <a:t>as the final command in the pipe will count how many lines of output was produced.</a:t>
            </a:r>
          </a:p>
          <a:p>
            <a:pPr eaLnBrk="1" hangingPunct="1"/>
            <a:r>
              <a:rPr lang="en-US" sz="2800" smtClean="0"/>
              <a:t>For example, to determine how many files and directories are in the </a:t>
            </a:r>
            <a:r>
              <a:rPr lang="en-US" sz="2800" smtClean="0">
                <a:latin typeface="Courier New" pitchFamily="49" charset="0"/>
              </a:rPr>
              <a:t>/etc</a:t>
            </a:r>
            <a:r>
              <a:rPr lang="en-US" sz="2800" smtClean="0"/>
              <a:t> directory, you could execute: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 ls /etc | wc -l</a:t>
            </a:r>
          </a:p>
        </p:txBody>
      </p:sp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8700" y="4800600"/>
            <a:ext cx="7086600" cy="1185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/>
              <a:t>c</a:t>
            </a:r>
            <a:r>
              <a:rPr lang="en-US" dirty="0" smtClean="0"/>
              <a:t>ut Command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Filtering with cut command</a:t>
            </a:r>
          </a:p>
        </p:txBody>
      </p:sp>
      <p:sp>
        <p:nvSpPr>
          <p:cNvPr id="624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If you want to extract columns of text, then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cut</a:t>
            </a:r>
            <a:r>
              <a:rPr lang="en-US" sz="2800" smtClean="0"/>
              <a:t> command provides two simple techniques:</a:t>
            </a:r>
          </a:p>
          <a:p>
            <a:pPr lvl="1" eaLnBrk="1" hangingPunct="1"/>
            <a:r>
              <a:rPr lang="en-US" sz="2400" smtClean="0"/>
              <a:t>By delimiter, where whitespace is the default.  The </a:t>
            </a:r>
            <a:r>
              <a:rPr lang="en-US" sz="2400" smtClean="0">
                <a:latin typeface="Courier New" pitchFamily="49" charset="0"/>
              </a:rPr>
              <a:t>-d</a:t>
            </a:r>
            <a:r>
              <a:rPr lang="en-US" sz="2400" smtClean="0"/>
              <a:t> option can let you specify other delimiters and </a:t>
            </a:r>
            <a:r>
              <a:rPr lang="en-US" sz="2400" smtClean="0">
                <a:latin typeface="Courier New" pitchFamily="49" charset="0"/>
              </a:rPr>
              <a:t>-f</a:t>
            </a:r>
            <a:r>
              <a:rPr lang="en-US" sz="2400" smtClean="0"/>
              <a:t> is used to indicate which fields to extract.</a:t>
            </a:r>
          </a:p>
          <a:p>
            <a:pPr lvl="1" eaLnBrk="1" hangingPunct="1"/>
            <a:r>
              <a:rPr lang="en-US" sz="2400" smtClean="0"/>
              <a:t>By character position, using the -c option with the range of the column to extract.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of cut command</a:t>
            </a:r>
          </a:p>
        </p:txBody>
      </p:sp>
      <p:sp>
        <p:nvSpPr>
          <p:cNvPr id="634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The </a:t>
            </a:r>
            <a:r>
              <a:rPr lang="en-US" sz="2800" dirty="0" smtClean="0">
                <a:latin typeface="Courier New" pitchFamily="49" charset="0"/>
              </a:rPr>
              <a:t>/</a:t>
            </a:r>
            <a:r>
              <a:rPr lang="en-US" sz="2800" dirty="0" err="1" smtClean="0">
                <a:latin typeface="Courier New" pitchFamily="49" charset="0"/>
              </a:rPr>
              <a:t>etc</a:t>
            </a:r>
            <a:r>
              <a:rPr lang="en-US" sz="2800" dirty="0" smtClean="0">
                <a:latin typeface="Courier New" pitchFamily="49" charset="0"/>
              </a:rPr>
              <a:t>/</a:t>
            </a:r>
            <a:r>
              <a:rPr lang="en-US" sz="2800" dirty="0" err="1" smtClean="0">
                <a:latin typeface="Courier New" pitchFamily="49" charset="0"/>
              </a:rPr>
              <a:t>passwd</a:t>
            </a:r>
            <a:r>
              <a:rPr lang="en-US" sz="2800" dirty="0" smtClean="0"/>
              <a:t> file is delimited by colon with these fields: 	</a:t>
            </a:r>
            <a:r>
              <a:rPr lang="en-US" sz="2400" dirty="0" err="1" smtClean="0"/>
              <a:t>account:password:UID:GID:GECOS:directory:shell</a:t>
            </a:r>
            <a:endParaRPr lang="en-US" sz="2400" dirty="0" smtClean="0"/>
          </a:p>
          <a:p>
            <a:pPr eaLnBrk="1" hangingPunct="1"/>
            <a:r>
              <a:rPr lang="en-US" sz="2800" dirty="0" smtClean="0"/>
              <a:t>To extract the first, and fifth through seventh fields: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cut –d: -f1,5-7 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etc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passwd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34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038600"/>
            <a:ext cx="7542213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err="1"/>
              <a:t>g</a:t>
            </a:r>
            <a:r>
              <a:rPr lang="en-US" dirty="0" err="1" smtClean="0"/>
              <a:t>rep</a:t>
            </a:r>
            <a:r>
              <a:rPr lang="en-US" dirty="0" smtClean="0"/>
              <a:t> Command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Filtering with grep command</a:t>
            </a:r>
          </a:p>
        </p:txBody>
      </p:sp>
      <p:sp>
        <p:nvSpPr>
          <p:cNvPr id="6451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743200"/>
          </a:xfrm>
        </p:spPr>
        <p:txBody>
          <a:bodyPr/>
          <a:lstStyle/>
          <a:p>
            <a:pPr eaLnBrk="1" hangingPunct="1"/>
            <a:r>
              <a:rPr lang="en-US" sz="2800" smtClean="0"/>
              <a:t>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grep</a:t>
            </a:r>
            <a:r>
              <a:rPr lang="en-US" sz="2800" smtClean="0"/>
              <a:t> command can be used to filter standard input or the contents of a file for lines matching a specified pattern.</a:t>
            </a:r>
          </a:p>
          <a:p>
            <a:pPr eaLnBrk="1" hangingPunct="1"/>
            <a:r>
              <a:rPr lang="en-US" sz="2800" smtClean="0"/>
              <a:t>If you want to see where a pattern, or perhaps a word, appears within a file, then the </a:t>
            </a:r>
            <a:r>
              <a:rPr lang="en-US" sz="2800" smtClean="0">
                <a:latin typeface="Courier New" pitchFamily="49" charset="0"/>
              </a:rPr>
              <a:t>grep</a:t>
            </a:r>
            <a:r>
              <a:rPr lang="en-US" sz="2800" smtClean="0"/>
              <a:t> command is useful for that purpose.</a:t>
            </a:r>
          </a:p>
        </p:txBody>
      </p:sp>
      <p:pic>
        <p:nvPicPr>
          <p:cNvPr id="645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525962"/>
            <a:ext cx="6858000" cy="149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grep options</a:t>
            </a:r>
          </a:p>
        </p:txBody>
      </p:sp>
      <p:graphicFrame>
        <p:nvGraphicFramePr>
          <p:cNvPr id="65569" name="Group 3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7180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Purpose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--color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Color the matches found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Reverse (negate) matches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Count matches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Number matching lines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List matching files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Match case insensitive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Match pattern as a word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655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4648200"/>
            <a:ext cx="6705600" cy="145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Basic Regular Expressions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 Regular Expressions</a:t>
            </a:r>
          </a:p>
        </p:txBody>
      </p:sp>
      <p:sp>
        <p:nvSpPr>
          <p:cNvPr id="665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Basic Regular Expressions (BRE) are able to be used with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grep</a:t>
            </a:r>
            <a:r>
              <a:rPr lang="en-US" sz="2800" smtClean="0"/>
              <a:t> command without requiring an option to use them (unlike Extended Regular Expression show later).</a:t>
            </a:r>
          </a:p>
          <a:p>
            <a:pPr eaLnBrk="1" hangingPunct="1"/>
            <a:r>
              <a:rPr lang="en-US" sz="2800" smtClean="0"/>
              <a:t>The simplest regular expressions are just alphabetic or numeric characters that match themselves.</a:t>
            </a:r>
          </a:p>
          <a:p>
            <a:pPr eaLnBrk="1" hangingPunct="1"/>
            <a:r>
              <a:rPr lang="en-US" sz="2800" smtClean="0"/>
              <a:t>The backslash \ can be used to escape the meaning of regular expression meta-characters, including the backslash itself.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BRE:  the . example	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eaLnBrk="1" hangingPunct="1"/>
            <a:r>
              <a:rPr lang="en-US" sz="2800" smtClean="0"/>
              <a:t>The  . (period) character matches exactly one character.</a:t>
            </a:r>
          </a:p>
          <a:p>
            <a:pPr eaLnBrk="1" hangingPunct="1"/>
            <a:r>
              <a:rPr lang="en-US" sz="2800" smtClean="0"/>
              <a:t>The example below shows the </a:t>
            </a:r>
            <a:r>
              <a:rPr lang="en-US" sz="2800" smtClean="0">
                <a:latin typeface="Courier New" pitchFamily="49" charset="0"/>
              </a:rPr>
              <a:t>grep</a:t>
            </a:r>
            <a:r>
              <a:rPr lang="en-US" sz="2800" smtClean="0"/>
              <a:t> command matching the 'a' followed by two characters.</a:t>
            </a:r>
          </a:p>
          <a:p>
            <a:pPr eaLnBrk="1" hangingPunct="1"/>
            <a:r>
              <a:rPr lang="en-US" sz="2800" smtClean="0"/>
              <a:t>The results show it matched 'abc'.</a:t>
            </a:r>
          </a:p>
          <a:p>
            <a:pPr eaLnBrk="1" hangingPunct="1"/>
            <a:endParaRPr lang="en-US" smtClean="0"/>
          </a:p>
        </p:txBody>
      </p:sp>
      <p:pic>
        <p:nvPicPr>
          <p:cNvPr id="675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200525"/>
            <a:ext cx="75422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I/O Redirection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Three Input/Output (I/O) streams associated with every command: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Standard Input (STDIN) is normally provided by the user via the keyboard.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Standard Output (STDOUT) is the output produced by the command when operating correctly.  STDOUT normally appears in the same window as where command executed.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Standard Error (STERR) is the is the output produced by the command when an error has occurred.  STDOUT normally appears in the same window as where command executed.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BRE:  the [ ] example	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38400"/>
          </a:xfrm>
        </p:spPr>
        <p:txBody>
          <a:bodyPr/>
          <a:lstStyle/>
          <a:p>
            <a:pPr eaLnBrk="1" hangingPunct="1"/>
            <a:r>
              <a:rPr lang="en-US" sz="2800" smtClean="0"/>
              <a:t>The  [ ] (brackets) characters are used to match exactly one character.</a:t>
            </a:r>
          </a:p>
          <a:p>
            <a:pPr eaLnBrk="1" hangingPunct="1"/>
            <a:r>
              <a:rPr lang="en-US" sz="2800" smtClean="0"/>
              <a:t>The characters can be listed or given as a range.</a:t>
            </a:r>
          </a:p>
          <a:p>
            <a:pPr eaLnBrk="1" hangingPunct="1"/>
            <a:r>
              <a:rPr lang="en-US" sz="2800" smtClean="0"/>
              <a:t>If the first character listed is ^ (caret), then it means not the characters bracketed.</a:t>
            </a:r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686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114800"/>
            <a:ext cx="7542213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BRE:  the * example	</a:t>
            </a:r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95600"/>
          </a:xfrm>
        </p:spPr>
        <p:txBody>
          <a:bodyPr/>
          <a:lstStyle/>
          <a:p>
            <a:pPr eaLnBrk="1" hangingPunct="1"/>
            <a:r>
              <a:rPr lang="en-US" sz="2800" smtClean="0"/>
              <a:t>The * (asterisk) character will match zero or more of the previous character.</a:t>
            </a:r>
          </a:p>
          <a:p>
            <a:pPr eaLnBrk="1" hangingPunct="1"/>
            <a:r>
              <a:rPr lang="en-US" sz="2800" smtClean="0"/>
              <a:t>Matching "a*" is not very useful because it might match zero a's (matches every line). </a:t>
            </a:r>
          </a:p>
          <a:p>
            <a:pPr eaLnBrk="1" hangingPunct="1"/>
            <a:r>
              <a:rPr lang="en-US" sz="2800" smtClean="0"/>
              <a:t>Matching "abcd*" would be more useful, since you  would need an "abc" followed by zero or more d's.</a:t>
            </a:r>
            <a:endParaRPr lang="en-US" smtClean="0"/>
          </a:p>
        </p:txBody>
      </p:sp>
      <p:pic>
        <p:nvPicPr>
          <p:cNvPr id="696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572000"/>
            <a:ext cx="7542213" cy="127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BRE:  the ^ example	</a:t>
            </a:r>
          </a:p>
        </p:txBody>
      </p:sp>
      <p:sp>
        <p:nvSpPr>
          <p:cNvPr id="7065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eaLnBrk="1" hangingPunct="1"/>
            <a:r>
              <a:rPr lang="en-US" sz="2800" smtClean="0"/>
              <a:t>The ^ (caret) character, when appearing at the beginning of the pattern, means that pattern must appear at the beginning of the line.</a:t>
            </a:r>
          </a:p>
          <a:p>
            <a:pPr eaLnBrk="1" hangingPunct="1"/>
            <a:r>
              <a:rPr lang="en-US" sz="2800" smtClean="0"/>
              <a:t>The ^ not at the beginning of a pattern matches itself.</a:t>
            </a:r>
          </a:p>
        </p:txBody>
      </p:sp>
      <p:pic>
        <p:nvPicPr>
          <p:cNvPr id="706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038600"/>
            <a:ext cx="75422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BRE:  the $ example	</a:t>
            </a:r>
          </a:p>
        </p:txBody>
      </p:sp>
      <p:sp>
        <p:nvSpPr>
          <p:cNvPr id="7168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62200"/>
          </a:xfrm>
        </p:spPr>
        <p:txBody>
          <a:bodyPr/>
          <a:lstStyle/>
          <a:p>
            <a:pPr eaLnBrk="1" hangingPunct="1"/>
            <a:r>
              <a:rPr lang="en-US" sz="2800" smtClean="0"/>
              <a:t>The $ (dollar sign), when appearing at the end of the pattern, means that pattern must appear at the end of the line.</a:t>
            </a:r>
          </a:p>
          <a:p>
            <a:pPr eaLnBrk="1" hangingPunct="1"/>
            <a:r>
              <a:rPr lang="en-US" sz="2800" smtClean="0"/>
              <a:t>The $ not at the beginning of a pattern matches itself.</a:t>
            </a:r>
          </a:p>
        </p:txBody>
      </p:sp>
      <p:pic>
        <p:nvPicPr>
          <p:cNvPr id="716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962400"/>
            <a:ext cx="7010400" cy="2052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BRE:  Combining ^ and $	</a:t>
            </a:r>
          </a:p>
        </p:txBody>
      </p:sp>
      <p:sp>
        <p:nvSpPr>
          <p:cNvPr id="7270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09800"/>
          </a:xfrm>
        </p:spPr>
        <p:txBody>
          <a:bodyPr/>
          <a:lstStyle/>
          <a:p>
            <a:pPr eaLnBrk="1" hangingPunct="1"/>
            <a:r>
              <a:rPr lang="en-US" sz="2800" smtClean="0"/>
              <a:t>Combining both the ^ and $ characters allows for two special matches:</a:t>
            </a:r>
          </a:p>
          <a:p>
            <a:pPr lvl="1" eaLnBrk="1" hangingPunct="1"/>
            <a:r>
              <a:rPr lang="en-US" sz="2400" smtClean="0"/>
              <a:t>'^$' is a blank line match. </a:t>
            </a:r>
          </a:p>
          <a:p>
            <a:pPr lvl="1" eaLnBrk="1" hangingPunct="1"/>
            <a:r>
              <a:rPr lang="en-US" sz="2400" smtClean="0"/>
              <a:t>'^pattern$ matches if the whole line contains only the "pattern“.</a:t>
            </a:r>
          </a:p>
        </p:txBody>
      </p:sp>
      <p:pic>
        <p:nvPicPr>
          <p:cNvPr id="727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827060"/>
            <a:ext cx="7010400" cy="205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Extended Regular Expressions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Extended Regular Expressions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use of Extended Regular Expressions (ERE) requires the </a:t>
            </a:r>
            <a:r>
              <a:rPr lang="en-US" sz="2800" smtClean="0">
                <a:latin typeface="Courier New" pitchFamily="49" charset="0"/>
              </a:rPr>
              <a:t>-E</a:t>
            </a:r>
            <a:r>
              <a:rPr lang="en-US" sz="2800" smtClean="0"/>
              <a:t> option when using the 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grep</a:t>
            </a:r>
            <a:r>
              <a:rPr lang="en-US" sz="2800" smtClean="0">
                <a:cs typeface="Courier New" pitchFamily="49" charset="0"/>
              </a:rPr>
              <a:t> command.</a:t>
            </a:r>
            <a:endParaRPr lang="en-US" sz="2800" smtClean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en-US" sz="2800" smtClean="0"/>
              <a:t>Extended Regular Expressions can be combined with Basic Regular Expressions.</a:t>
            </a:r>
          </a:p>
          <a:p>
            <a:pPr eaLnBrk="1" hangingPunct="1"/>
            <a:r>
              <a:rPr lang="en-US" sz="2800" smtClean="0"/>
              <a:t>The following are ERE characters: ?, +, and |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ERE:  the + example	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+ (plus) character will match one or more of the previous character.</a:t>
            </a:r>
          </a:p>
          <a:p>
            <a:pPr eaLnBrk="1" hangingPunct="1"/>
            <a:r>
              <a:rPr lang="en-US" sz="2800" smtClean="0"/>
              <a:t>Matching "a+" </a:t>
            </a:r>
            <a:r>
              <a:rPr lang="en-US" sz="2800" i="1" smtClean="0"/>
              <a:t>is</a:t>
            </a:r>
            <a:r>
              <a:rPr lang="en-US" sz="2800" smtClean="0"/>
              <a:t> useful because it can match one or more a's, ensuring only lines that have at least one “a” are matched.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/>
              <a:t> </a:t>
            </a:r>
          </a:p>
        </p:txBody>
      </p:sp>
      <p:pic>
        <p:nvPicPr>
          <p:cNvPr id="747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3962400"/>
            <a:ext cx="7542212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ERE:  the ? example	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62200"/>
          </a:xfrm>
        </p:spPr>
        <p:txBody>
          <a:bodyPr/>
          <a:lstStyle/>
          <a:p>
            <a:pPr eaLnBrk="1" hangingPunct="1"/>
            <a:r>
              <a:rPr lang="en-US" sz="2800" smtClean="0"/>
              <a:t>The ? (question mark) character will </a:t>
            </a:r>
            <a:r>
              <a:rPr lang="en-US" sz="2800" i="1" smtClean="0"/>
              <a:t>optionally</a:t>
            </a:r>
            <a:r>
              <a:rPr lang="en-US" sz="2800" smtClean="0"/>
              <a:t> match one of the previous character.</a:t>
            </a:r>
          </a:p>
          <a:p>
            <a:pPr eaLnBrk="1" hangingPunct="1"/>
            <a:r>
              <a:rPr lang="en-US" sz="2800" smtClean="0"/>
              <a:t>The ? character is useful for matching characters that only occasionally appear in a word. The following example illustrates this: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/>
              <a:t> </a:t>
            </a:r>
          </a:p>
        </p:txBody>
      </p:sp>
      <p:pic>
        <p:nvPicPr>
          <p:cNvPr id="757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114800"/>
            <a:ext cx="7542213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ERE:  the | example	</a:t>
            </a: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200"/>
          </a:xfrm>
        </p:spPr>
        <p:txBody>
          <a:bodyPr/>
          <a:lstStyle/>
          <a:p>
            <a:pPr eaLnBrk="1" hangingPunct="1"/>
            <a:r>
              <a:rPr lang="en-US" sz="2800" smtClean="0"/>
              <a:t>The | (vertical bar) character will act like an “or” operator between two regular expressions.</a:t>
            </a:r>
          </a:p>
          <a:p>
            <a:pPr eaLnBrk="1" hangingPunct="1"/>
            <a:r>
              <a:rPr lang="en-US" sz="2800" smtClean="0"/>
              <a:t>This alternation operator is useful to be able to match multiple patterns: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/>
              <a:t> </a:t>
            </a:r>
          </a:p>
        </p:txBody>
      </p:sp>
      <p:pic>
        <p:nvPicPr>
          <p:cNvPr id="768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657600"/>
            <a:ext cx="75438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I/O Redirection Symbols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Summary of redirection possible with the bash shell: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dirty="0" smtClean="0"/>
              <a:t>&lt;   /path/to/file</a:t>
            </a:r>
            <a:r>
              <a:rPr lang="en-US" sz="2000" dirty="0" smtClean="0"/>
              <a:t>	(Redirect STDIN from file)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dirty="0" smtClean="0"/>
              <a:t>&gt;   /path/to/file</a:t>
            </a:r>
            <a:r>
              <a:rPr lang="en-US" sz="2000" dirty="0" smtClean="0"/>
              <a:t>	(Redirect  STDOUT overwriting file)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dirty="0" smtClean="0"/>
              <a:t>&gt;&gt;   /path/to/file</a:t>
            </a:r>
            <a:r>
              <a:rPr lang="en-US" sz="2000" dirty="0" smtClean="0"/>
              <a:t>	(Redirect  STDOUT appending file)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dirty="0" smtClean="0"/>
              <a:t>2&gt;   /path/to/file</a:t>
            </a:r>
            <a:r>
              <a:rPr lang="en-US" sz="2000" dirty="0" smtClean="0"/>
              <a:t>	(Redirect  STDERR overwriting file)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dirty="0" smtClean="0"/>
              <a:t>2&gt;&gt;   /path/to/file</a:t>
            </a:r>
            <a:r>
              <a:rPr lang="en-US" sz="2000" dirty="0" smtClean="0"/>
              <a:t>	(Redirect  STDERR appending file)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dirty="0" smtClean="0"/>
              <a:t>&amp;&gt;   /path/to/file</a:t>
            </a:r>
            <a:r>
              <a:rPr lang="en-US" sz="2000" dirty="0" smtClean="0"/>
              <a:t>	(Redirect  STDERR  and STDOUT overwriting file)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dirty="0" smtClean="0"/>
              <a:t>&amp;&gt;&gt;   /path/to/file</a:t>
            </a:r>
            <a:r>
              <a:rPr lang="en-US" sz="2000" dirty="0" smtClean="0"/>
              <a:t>	(Redirect  STDERR  and STDOUT appending file)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xargs command</a:t>
            </a:r>
          </a:p>
        </p:txBody>
      </p:sp>
      <p:sp>
        <p:nvSpPr>
          <p:cNvPr id="7782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956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xargs</a:t>
            </a:r>
            <a:r>
              <a:rPr lang="en-US" sz="2800" dirty="0" smtClean="0"/>
              <a:t> command helps complex piped command sets execute more efficiently</a:t>
            </a:r>
          </a:p>
          <a:p>
            <a:pPr eaLnBrk="1" hangingPunct="1"/>
            <a:r>
              <a:rPr lang="en-US" sz="2800" dirty="0" smtClean="0"/>
              <a:t>It attempts to build the longest command line possible with as many arguments as possible</a:t>
            </a:r>
          </a:p>
          <a:p>
            <a:pPr eaLnBrk="1" hangingPunct="1"/>
            <a:r>
              <a:rPr lang="en-US" sz="2800" dirty="0" smtClean="0"/>
              <a:t>It tries to prevent executing the command each time for every argument</a:t>
            </a:r>
          </a:p>
          <a:p>
            <a:pPr eaLnBrk="1" hangingPunct="1"/>
            <a:endParaRPr lang="en-US" sz="2800" dirty="0" smtClean="0"/>
          </a:p>
        </p:txBody>
      </p:sp>
      <p:pic>
        <p:nvPicPr>
          <p:cNvPr id="778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419600"/>
            <a:ext cx="7543800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null device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The null device is represented by the </a:t>
            </a:r>
            <a:r>
              <a:rPr lang="en-US" sz="2800" dirty="0" smtClean="0">
                <a:latin typeface="Courier New" pitchFamily="49" charset="0"/>
              </a:rPr>
              <a:t>/</a:t>
            </a:r>
            <a:r>
              <a:rPr lang="en-US" sz="2800" dirty="0" err="1" smtClean="0">
                <a:latin typeface="Courier New" pitchFamily="49" charset="0"/>
              </a:rPr>
              <a:t>dev</a:t>
            </a:r>
            <a:r>
              <a:rPr lang="en-US" sz="2800" dirty="0" smtClean="0">
                <a:latin typeface="Courier New" pitchFamily="49" charset="0"/>
              </a:rPr>
              <a:t>/null</a:t>
            </a:r>
            <a:r>
              <a:rPr lang="en-US" sz="2800" dirty="0" smtClean="0"/>
              <a:t> file.  (Otherwise known as the “Bit Bucket”)</a:t>
            </a:r>
          </a:p>
          <a:p>
            <a:pPr eaLnBrk="1" hangingPunct="1"/>
            <a:r>
              <a:rPr lang="en-US" sz="2800" dirty="0" smtClean="0"/>
              <a:t>This file is very useful in redirection of input and output. </a:t>
            </a:r>
          </a:p>
          <a:p>
            <a:pPr eaLnBrk="1" hangingPunct="1"/>
            <a:r>
              <a:rPr lang="en-US" sz="2800" dirty="0" smtClean="0"/>
              <a:t>This file serves two purposes: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sz="2400" dirty="0" smtClean="0"/>
              <a:t>any output redirected to </a:t>
            </a:r>
            <a:r>
              <a:rPr lang="en-US" sz="2400" dirty="0" smtClean="0">
                <a:latin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</a:rPr>
              <a:t>dev</a:t>
            </a:r>
            <a:r>
              <a:rPr lang="en-US" sz="2400" dirty="0" smtClean="0">
                <a:latin typeface="Courier New" pitchFamily="49" charset="0"/>
              </a:rPr>
              <a:t>/null</a:t>
            </a:r>
            <a:r>
              <a:rPr lang="en-US" sz="2400" dirty="0" smtClean="0"/>
              <a:t> is discarded.</a:t>
            </a:r>
          </a:p>
          <a:p>
            <a:pPr lvl="1" eaLnBrk="1" hangingPunct="1"/>
            <a:r>
              <a:rPr lang="en-US" sz="2400" dirty="0" smtClean="0">
                <a:latin typeface="Courier New" pitchFamily="49" charset="0"/>
              </a:rPr>
              <a:t>/</a:t>
            </a:r>
            <a:r>
              <a:rPr lang="en-US" sz="2400" dirty="0" err="1" smtClean="0">
                <a:latin typeface="Courier New" pitchFamily="49" charset="0"/>
              </a:rPr>
              <a:t>dev</a:t>
            </a:r>
            <a:r>
              <a:rPr lang="en-US" sz="2400" dirty="0" smtClean="0">
                <a:latin typeface="Courier New" pitchFamily="49" charset="0"/>
              </a:rPr>
              <a:t>/null</a:t>
            </a:r>
            <a:r>
              <a:rPr lang="en-US" sz="2400" dirty="0" smtClean="0"/>
              <a:t> can be used for input to provide a stream of null values.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STDIN, STDOUT, and STDERR </a:t>
            </a:r>
          </a:p>
        </p:txBody>
      </p:sp>
    </p:spTree>
    <p:extLst>
      <p:ext uri="{BB962C8B-B14F-4D97-AF65-F5344CB8AC3E}">
        <p14:creationId xmlns:p14="http://schemas.microsoft.com/office/powerpoint/2010/main" val="793141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2449</TotalTime>
  <Words>2854</Words>
  <Application>Microsoft Office PowerPoint</Application>
  <PresentationFormat>On-screen Show (4:3)</PresentationFormat>
  <Paragraphs>282</Paragraphs>
  <Slides>70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4" baseType="lpstr">
      <vt:lpstr>Arial</vt:lpstr>
      <vt:lpstr>Calibri</vt:lpstr>
      <vt:lpstr>Courier New</vt:lpstr>
      <vt:lpstr>Office Theme</vt:lpstr>
      <vt:lpstr>Module 8 Pipes, Redirection and REGEX</vt:lpstr>
      <vt:lpstr>Exam Objective 3.2 Searching and Extracting Data from Files</vt:lpstr>
      <vt:lpstr>Command Line and Redirection</vt:lpstr>
      <vt:lpstr>Command Line Pipes</vt:lpstr>
      <vt:lpstr>Command Line Pipelines</vt:lpstr>
      <vt:lpstr>I/O Redirection</vt:lpstr>
      <vt:lpstr>I/O Redirection Symbols</vt:lpstr>
      <vt:lpstr>The null device</vt:lpstr>
      <vt:lpstr>STDIN, STDOUT, and STDERR </vt:lpstr>
      <vt:lpstr>STDIN or 0</vt:lpstr>
      <vt:lpstr>STDIN from keyboard</vt:lpstr>
      <vt:lpstr>Redirecting STDIN from file</vt:lpstr>
      <vt:lpstr>STDOUT or 1</vt:lpstr>
      <vt:lpstr>Redirecting STDOUT</vt:lpstr>
      <vt:lpstr>Appending STDOUT redirection </vt:lpstr>
      <vt:lpstr>STDERR or 2</vt:lpstr>
      <vt:lpstr>Redirecting STDERR </vt:lpstr>
      <vt:lpstr>Disposing of STDERR </vt:lpstr>
      <vt:lpstr>Working with STDERR and STDOUT</vt:lpstr>
      <vt:lpstr>STDERR and STDOUT Example</vt:lpstr>
      <vt:lpstr>Isolating STDERR </vt:lpstr>
      <vt:lpstr>Isolating STDOUT </vt:lpstr>
      <vt:lpstr>Redirecting Multiple Streams Separately </vt:lpstr>
      <vt:lpstr>Redirecting Multiple Streams Combined</vt:lpstr>
      <vt:lpstr>find Command</vt:lpstr>
      <vt:lpstr>Searching with find command</vt:lpstr>
      <vt:lpstr>Syntax of find command</vt:lpstr>
      <vt:lpstr>Syntax of find command (cont'd)</vt:lpstr>
      <vt:lpstr>Searching by file name</vt:lpstr>
      <vt:lpstr>Displaying file detail</vt:lpstr>
      <vt:lpstr>Searching by file size</vt:lpstr>
      <vt:lpstr>Useful options for find command</vt:lpstr>
      <vt:lpstr>less Command</vt:lpstr>
      <vt:lpstr>Viewing files with less command</vt:lpstr>
      <vt:lpstr>The help screen in less</vt:lpstr>
      <vt:lpstr>less movement commands</vt:lpstr>
      <vt:lpstr>less searching commands</vt:lpstr>
      <vt:lpstr>head or tail</vt:lpstr>
      <vt:lpstr>Filtering with head</vt:lpstr>
      <vt:lpstr>head with negative lines</vt:lpstr>
      <vt:lpstr>Filtering with tail</vt:lpstr>
      <vt:lpstr>tail with positive lines</vt:lpstr>
      <vt:lpstr>Following with tail</vt:lpstr>
      <vt:lpstr>sort Command</vt:lpstr>
      <vt:lpstr>Sorting files or input</vt:lpstr>
      <vt:lpstr>Example of sort</vt:lpstr>
      <vt:lpstr>File Statistics</vt:lpstr>
      <vt:lpstr>File statistics with wc command</vt:lpstr>
      <vt:lpstr>Example of wc command</vt:lpstr>
      <vt:lpstr>Using wc with pipes</vt:lpstr>
      <vt:lpstr>cut Command</vt:lpstr>
      <vt:lpstr>Filtering with cut command</vt:lpstr>
      <vt:lpstr>Example of cut command</vt:lpstr>
      <vt:lpstr>grep Command</vt:lpstr>
      <vt:lpstr>Filtering with grep command</vt:lpstr>
      <vt:lpstr>Common grep options</vt:lpstr>
      <vt:lpstr>Basic Regular Expressions</vt:lpstr>
      <vt:lpstr>Basic Regular Expressions</vt:lpstr>
      <vt:lpstr>BRE:  the . example </vt:lpstr>
      <vt:lpstr>BRE:  the [ ] example </vt:lpstr>
      <vt:lpstr>BRE:  the * example </vt:lpstr>
      <vt:lpstr>BRE:  the ^ example </vt:lpstr>
      <vt:lpstr>BRE:  the $ example </vt:lpstr>
      <vt:lpstr>BRE:  Combining ^ and $ </vt:lpstr>
      <vt:lpstr>Extended Regular Expressions</vt:lpstr>
      <vt:lpstr>Extended Regular Expressions</vt:lpstr>
      <vt:lpstr>ERE:  the + example </vt:lpstr>
      <vt:lpstr>ERE:  the ? example </vt:lpstr>
      <vt:lpstr>ERE:  the | example </vt:lpstr>
      <vt:lpstr>The xargs command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Command Line Basics</dc:title>
  <dc:creator>Keith Wright</dc:creator>
  <cp:lastModifiedBy>Jason</cp:lastModifiedBy>
  <cp:revision>157</cp:revision>
  <dcterms:created xsi:type="dcterms:W3CDTF">2013-10-02T20:13:21Z</dcterms:created>
  <dcterms:modified xsi:type="dcterms:W3CDTF">2014-02-10T18:45:35Z</dcterms:modified>
</cp:coreProperties>
</file>